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Lst>
  <p:notesMasterIdLst>
    <p:notesMasterId r:id="rId15"/>
  </p:notesMasterIdLst>
  <p:sldIdLst>
    <p:sldId id="2145705523" r:id="rId6"/>
    <p:sldId id="2145705524" r:id="rId7"/>
    <p:sldId id="2145705526" r:id="rId8"/>
    <p:sldId id="2145705527" r:id="rId9"/>
    <p:sldId id="2145705528" r:id="rId10"/>
    <p:sldId id="2145705530" r:id="rId11"/>
    <p:sldId id="2145705531" r:id="rId12"/>
    <p:sldId id="2145705522" r:id="rId13"/>
    <p:sldId id="2145705532"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5FDDAF-0FD4-6870-375F-3722DEC8DB59}" name="Michael Ramos" initials="MR" userId="S::Michael.Ramos@assuredpartners.com::79e08a39-e7f0-4238-8e01-58ab3cc0af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a:srgbClr val="000000"/>
    <a:srgbClr val="101010"/>
    <a:srgbClr val="E3EFEC"/>
    <a:srgbClr val="2FAA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74" d="100"/>
          <a:sy n="74" d="100"/>
        </p:scale>
        <p:origin x="9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ry Blaum" userId="6ee866e9-cc88-42cd-aa6b-096131cbd995" providerId="ADAL" clId="{593A28BE-011F-412E-8517-3D906A29E29C}"/>
    <pc:docChg chg="addSld delSld modSld sldOrd">
      <pc:chgData name="Gerry Blaum" userId="6ee866e9-cc88-42cd-aa6b-096131cbd995" providerId="ADAL" clId="{593A28BE-011F-412E-8517-3D906A29E29C}" dt="2024-05-31T17:22:32.393" v="17" actId="47"/>
      <pc:docMkLst>
        <pc:docMk/>
      </pc:docMkLst>
      <pc:sldChg chg="ord">
        <pc:chgData name="Gerry Blaum" userId="6ee866e9-cc88-42cd-aa6b-096131cbd995" providerId="ADAL" clId="{593A28BE-011F-412E-8517-3D906A29E29C}" dt="2024-05-24T17:33:48.201" v="3"/>
        <pc:sldMkLst>
          <pc:docMk/>
          <pc:sldMk cId="305620631" sldId="2145705523"/>
        </pc:sldMkLst>
      </pc:sldChg>
      <pc:sldChg chg="ord">
        <pc:chgData name="Gerry Blaum" userId="6ee866e9-cc88-42cd-aa6b-096131cbd995" providerId="ADAL" clId="{593A28BE-011F-412E-8517-3D906A29E29C}" dt="2024-05-31T17:20:13.523" v="9"/>
        <pc:sldMkLst>
          <pc:docMk/>
          <pc:sldMk cId="1173186657" sldId="2145705524"/>
        </pc:sldMkLst>
      </pc:sldChg>
      <pc:sldChg chg="del ord">
        <pc:chgData name="Gerry Blaum" userId="6ee866e9-cc88-42cd-aa6b-096131cbd995" providerId="ADAL" clId="{593A28BE-011F-412E-8517-3D906A29E29C}" dt="2024-05-31T17:22:32.393" v="17" actId="47"/>
        <pc:sldMkLst>
          <pc:docMk/>
          <pc:sldMk cId="2379077069" sldId="2145705525"/>
        </pc:sldMkLst>
      </pc:sldChg>
      <pc:sldChg chg="ord">
        <pc:chgData name="Gerry Blaum" userId="6ee866e9-cc88-42cd-aa6b-096131cbd995" providerId="ADAL" clId="{593A28BE-011F-412E-8517-3D906A29E29C}" dt="2024-05-31T17:21:20.980" v="16"/>
        <pc:sldMkLst>
          <pc:docMk/>
          <pc:sldMk cId="678415420" sldId="2145705526"/>
        </pc:sldMkLst>
      </pc:sldChg>
      <pc:sldChg chg="ord">
        <pc:chgData name="Gerry Blaum" userId="6ee866e9-cc88-42cd-aa6b-096131cbd995" providerId="ADAL" clId="{593A28BE-011F-412E-8517-3D906A29E29C}" dt="2024-05-26T21:42:07.964" v="6"/>
        <pc:sldMkLst>
          <pc:docMk/>
          <pc:sldMk cId="3489672299" sldId="2145705527"/>
        </pc:sldMkLst>
      </pc:sldChg>
      <pc:sldChg chg="ord">
        <pc:chgData name="Gerry Blaum" userId="6ee866e9-cc88-42cd-aa6b-096131cbd995" providerId="ADAL" clId="{593A28BE-011F-412E-8517-3D906A29E29C}" dt="2024-05-31T17:20:35.045" v="11"/>
        <pc:sldMkLst>
          <pc:docMk/>
          <pc:sldMk cId="3838080018" sldId="2145705528"/>
        </pc:sldMkLst>
      </pc:sldChg>
      <pc:sldChg chg="modSp mod">
        <pc:chgData name="Gerry Blaum" userId="6ee866e9-cc88-42cd-aa6b-096131cbd995" providerId="ADAL" clId="{593A28BE-011F-412E-8517-3D906A29E29C}" dt="2024-05-24T17:38:39.853" v="4" actId="14100"/>
        <pc:sldMkLst>
          <pc:docMk/>
          <pc:sldMk cId="1114681009" sldId="2145705532"/>
        </pc:sldMkLst>
        <pc:picChg chg="mod">
          <ac:chgData name="Gerry Blaum" userId="6ee866e9-cc88-42cd-aa6b-096131cbd995" providerId="ADAL" clId="{593A28BE-011F-412E-8517-3D906A29E29C}" dt="2024-05-24T17:38:39.853" v="4" actId="14100"/>
          <ac:picMkLst>
            <pc:docMk/>
            <pc:sldMk cId="1114681009" sldId="2145705532"/>
            <ac:picMk id="7" creationId="{E27D0C08-8496-B158-2BD6-A16812F3BFD6}"/>
          </ac:picMkLst>
        </pc:picChg>
      </pc:sldChg>
      <pc:sldChg chg="new del">
        <pc:chgData name="Gerry Blaum" userId="6ee866e9-cc88-42cd-aa6b-096131cbd995" providerId="ADAL" clId="{593A28BE-011F-412E-8517-3D906A29E29C}" dt="2024-05-31T17:20:54.926" v="14" actId="47"/>
        <pc:sldMkLst>
          <pc:docMk/>
          <pc:sldMk cId="2613516618" sldId="21457055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23F623-0536-4089-B792-37E8B67601F7}" type="datetimeFigureOut">
              <a:rPr lang="en-US" smtClean="0"/>
              <a:t>5/30/2024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FD66BDD-5821-42A1-B796-863B680D7DC2}" type="slidenum">
              <a:rPr lang="en-US" smtClean="0"/>
              <a:t>‹#›</a:t>
            </a:fld>
            <a:endParaRPr lang="en-US"/>
          </a:p>
        </p:txBody>
      </p:sp>
    </p:spTree>
    <p:extLst>
      <p:ext uri="{BB962C8B-B14F-4D97-AF65-F5344CB8AC3E}">
        <p14:creationId xmlns:p14="http://schemas.microsoft.com/office/powerpoint/2010/main" val="290377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BF95-B4EE-84A0-B8C8-1E8F23C34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8721A3-71D9-A5DE-4251-43DEBD9962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94AFDC-FB06-CE1E-EACC-D0C947AF52B3}"/>
              </a:ext>
            </a:extLst>
          </p:cNvPr>
          <p:cNvSpPr>
            <a:spLocks noGrp="1"/>
          </p:cNvSpPr>
          <p:nvPr>
            <p:ph type="dt" sz="half" idx="10"/>
          </p:nvPr>
        </p:nvSpPr>
        <p:spPr/>
        <p:txBody>
          <a:bodyPr/>
          <a:lstStyle/>
          <a:p>
            <a:fld id="{4F7B5FA7-FFE1-41DD-BE66-0A0A53131FE0}" type="datetime1">
              <a:rPr lang="en-US" smtClean="0"/>
              <a:t>5/30/2024</a:t>
            </a:fld>
            <a:endParaRPr lang="en-US"/>
          </a:p>
        </p:txBody>
      </p:sp>
      <p:sp>
        <p:nvSpPr>
          <p:cNvPr id="5" name="Footer Placeholder 4">
            <a:extLst>
              <a:ext uri="{FF2B5EF4-FFF2-40B4-BE49-F238E27FC236}">
                <a16:creationId xmlns:a16="http://schemas.microsoft.com/office/drawing/2014/main" id="{9DA8A588-EAB8-161B-5FE9-AE9E08196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DF6A4-6202-8AA7-51F2-FEA68968DEBA}"/>
              </a:ext>
            </a:extLst>
          </p:cNvPr>
          <p:cNvSpPr>
            <a:spLocks noGrp="1"/>
          </p:cNvSpPr>
          <p:nvPr>
            <p:ph type="sldNum" sz="quarter" idx="12"/>
          </p:nvPr>
        </p:nvSpPr>
        <p:spPr/>
        <p:txBody>
          <a:bodyPr/>
          <a:lstStyle/>
          <a:p>
            <a:fld id="{7FF590C2-1B32-42D0-A239-64E2457F8356}" type="slidenum">
              <a:rPr lang="en-US" smtClean="0"/>
              <a:t>‹#›</a:t>
            </a:fld>
            <a:endParaRPr lang="en-US"/>
          </a:p>
        </p:txBody>
      </p:sp>
    </p:spTree>
    <p:extLst>
      <p:ext uri="{BB962C8B-B14F-4D97-AF65-F5344CB8AC3E}">
        <p14:creationId xmlns:p14="http://schemas.microsoft.com/office/powerpoint/2010/main" val="424922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8B92C-EFA8-8A84-304C-0C20857488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AF16F3-CDB7-1D77-1583-21EF5701F3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442ED8-F932-8579-9756-B0F30203DB96}"/>
              </a:ext>
            </a:extLst>
          </p:cNvPr>
          <p:cNvSpPr>
            <a:spLocks noGrp="1"/>
          </p:cNvSpPr>
          <p:nvPr>
            <p:ph type="dt" sz="half" idx="10"/>
          </p:nvPr>
        </p:nvSpPr>
        <p:spPr/>
        <p:txBody>
          <a:bodyPr/>
          <a:lstStyle/>
          <a:p>
            <a:fld id="{2D0E85EA-1B6D-42DE-AFE3-5D426E85DD8C}" type="datetime1">
              <a:rPr lang="en-US" smtClean="0"/>
              <a:t>5/30/2024</a:t>
            </a:fld>
            <a:endParaRPr lang="en-US"/>
          </a:p>
        </p:txBody>
      </p:sp>
      <p:sp>
        <p:nvSpPr>
          <p:cNvPr id="5" name="Footer Placeholder 4">
            <a:extLst>
              <a:ext uri="{FF2B5EF4-FFF2-40B4-BE49-F238E27FC236}">
                <a16:creationId xmlns:a16="http://schemas.microsoft.com/office/drawing/2014/main" id="{2633DE4A-5EB2-0259-73A6-FE4558E43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ADC76-4627-FA05-78FC-4BC929736E4D}"/>
              </a:ext>
            </a:extLst>
          </p:cNvPr>
          <p:cNvSpPr>
            <a:spLocks noGrp="1"/>
          </p:cNvSpPr>
          <p:nvPr>
            <p:ph type="sldNum" sz="quarter" idx="12"/>
          </p:nvPr>
        </p:nvSpPr>
        <p:spPr/>
        <p:txBody>
          <a:bodyPr/>
          <a:lstStyle/>
          <a:p>
            <a:fld id="{7FF590C2-1B32-42D0-A239-64E2457F8356}" type="slidenum">
              <a:rPr lang="en-US" smtClean="0"/>
              <a:t>‹#›</a:t>
            </a:fld>
            <a:endParaRPr lang="en-US"/>
          </a:p>
        </p:txBody>
      </p:sp>
    </p:spTree>
    <p:extLst>
      <p:ext uri="{BB962C8B-B14F-4D97-AF65-F5344CB8AC3E}">
        <p14:creationId xmlns:p14="http://schemas.microsoft.com/office/powerpoint/2010/main" val="83731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4C0F36-B1C7-C045-49D9-3378BFCD8D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E372F5-76F5-28CD-A6AB-8F14731DCD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2438B-F22B-1004-DBE1-37527FA4E1A4}"/>
              </a:ext>
            </a:extLst>
          </p:cNvPr>
          <p:cNvSpPr>
            <a:spLocks noGrp="1"/>
          </p:cNvSpPr>
          <p:nvPr>
            <p:ph type="dt" sz="half" idx="10"/>
          </p:nvPr>
        </p:nvSpPr>
        <p:spPr/>
        <p:txBody>
          <a:bodyPr/>
          <a:lstStyle/>
          <a:p>
            <a:fld id="{EC54060E-ABC1-4D5C-9EDF-13145365537B}" type="datetime1">
              <a:rPr lang="en-US" smtClean="0"/>
              <a:t>5/30/2024</a:t>
            </a:fld>
            <a:endParaRPr lang="en-US"/>
          </a:p>
        </p:txBody>
      </p:sp>
      <p:sp>
        <p:nvSpPr>
          <p:cNvPr id="5" name="Footer Placeholder 4">
            <a:extLst>
              <a:ext uri="{FF2B5EF4-FFF2-40B4-BE49-F238E27FC236}">
                <a16:creationId xmlns:a16="http://schemas.microsoft.com/office/drawing/2014/main" id="{4E43F97D-D9DF-BAD3-A4EE-C4DACF8FE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4910D-F1C5-FB3D-97F7-E07B188539E2}"/>
              </a:ext>
            </a:extLst>
          </p:cNvPr>
          <p:cNvSpPr>
            <a:spLocks noGrp="1"/>
          </p:cNvSpPr>
          <p:nvPr>
            <p:ph type="sldNum" sz="quarter" idx="12"/>
          </p:nvPr>
        </p:nvSpPr>
        <p:spPr/>
        <p:txBody>
          <a:bodyPr/>
          <a:lstStyle/>
          <a:p>
            <a:fld id="{7FF590C2-1B32-42D0-A239-64E2457F8356}" type="slidenum">
              <a:rPr lang="en-US" smtClean="0"/>
              <a:t>‹#›</a:t>
            </a:fld>
            <a:endParaRPr lang="en-US"/>
          </a:p>
        </p:txBody>
      </p:sp>
    </p:spTree>
    <p:extLst>
      <p:ext uri="{BB962C8B-B14F-4D97-AF65-F5344CB8AC3E}">
        <p14:creationId xmlns:p14="http://schemas.microsoft.com/office/powerpoint/2010/main" val="2786408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Layout: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43583"/>
            <a:ext cx="10972801" cy="5029200"/>
          </a:xfrm>
          <a:prstGeom prst="rect">
            <a:avLst/>
          </a:prstGeom>
        </p:spPr>
        <p:txBody>
          <a:bodyPr>
            <a:normAutofit/>
          </a:bodyPr>
          <a:lstStyle>
            <a:lvl1pPr>
              <a:spcBef>
                <a:spcPts val="945"/>
              </a:spcBef>
              <a:defRPr sz="2400"/>
            </a:lvl1pPr>
            <a:lvl2pPr>
              <a:spcBef>
                <a:spcPts val="945"/>
              </a:spcBef>
              <a:defRPr sz="2100"/>
            </a:lvl2pPr>
            <a:lvl3pPr>
              <a:spcBef>
                <a:spcPts val="945"/>
              </a:spcBef>
              <a:defRPr sz="1900"/>
            </a:lvl3pPr>
            <a:lvl4pPr>
              <a:spcBef>
                <a:spcPts val="945"/>
              </a:spcBef>
              <a:defRPr sz="1600"/>
            </a:lvl4pPr>
            <a:lvl5pPr>
              <a:spcBef>
                <a:spcPts val="945"/>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609600" y="320040"/>
            <a:ext cx="10972801" cy="83086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07284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tandard Layout: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0972801" cy="8308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243584"/>
            <a:ext cx="5384800" cy="5029200"/>
          </a:xfrm>
          <a:prstGeom prst="rect">
            <a:avLst/>
          </a:prstGeom>
        </p:spPr>
        <p:txBody>
          <a:bodyPr>
            <a:normAutofit/>
          </a:bodyPr>
          <a:lstStyle>
            <a:lvl1pPr>
              <a:defRPr sz="2400">
                <a:solidFill>
                  <a:schemeClr val="tx1">
                    <a:lumMod val="90000"/>
                    <a:lumOff val="10000"/>
                  </a:schemeClr>
                </a:solidFill>
              </a:defRPr>
            </a:lvl1pPr>
            <a:lvl2pPr>
              <a:defRPr sz="2100">
                <a:solidFill>
                  <a:schemeClr val="tx1">
                    <a:lumMod val="90000"/>
                    <a:lumOff val="10000"/>
                  </a:schemeClr>
                </a:solidFill>
              </a:defRPr>
            </a:lvl2pPr>
            <a:lvl3pPr>
              <a:defRPr sz="1900">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43584"/>
            <a:ext cx="5384800" cy="5029200"/>
          </a:xfrm>
          <a:prstGeom prst="rect">
            <a:avLst/>
          </a:prstGeom>
        </p:spPr>
        <p:txBody>
          <a:bodyPr>
            <a:normAutofit/>
          </a:bodyPr>
          <a:lstStyle>
            <a:lvl1pPr>
              <a:defRPr sz="2400">
                <a:solidFill>
                  <a:schemeClr val="tx1">
                    <a:lumMod val="90000"/>
                    <a:lumOff val="10000"/>
                  </a:schemeClr>
                </a:solidFill>
              </a:defRPr>
            </a:lvl1pPr>
            <a:lvl2pPr>
              <a:defRPr sz="2100">
                <a:solidFill>
                  <a:schemeClr val="tx1">
                    <a:lumMod val="90000"/>
                    <a:lumOff val="10000"/>
                  </a:schemeClr>
                </a:solidFill>
              </a:defRPr>
            </a:lvl2pPr>
            <a:lvl3pPr>
              <a:defRPr sz="1900">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8486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Layout: 2 Column w/1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0972801" cy="83086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895039"/>
            <a:ext cx="10972801" cy="745087"/>
          </a:xfrm>
          <a:prstGeom prst="rect">
            <a:avLst/>
          </a:prstGeom>
        </p:spPr>
        <p:txBody>
          <a:bodyPr anchor="b">
            <a:normAutofit/>
          </a:bodyPr>
          <a:lstStyle>
            <a:lvl1pPr marL="0" indent="0">
              <a:buNone/>
              <a:defRPr sz="2400" b="0" i="0">
                <a:latin typeface="Roboto Medium" pitchFamily="2" charset="0"/>
                <a:ea typeface="Roboto Medium" pitchFamily="2" charset="0"/>
              </a:defRPr>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4" name="Content Placeholder 3"/>
          <p:cNvSpPr>
            <a:spLocks noGrp="1"/>
          </p:cNvSpPr>
          <p:nvPr>
            <p:ph sz="half" idx="2"/>
          </p:nvPr>
        </p:nvSpPr>
        <p:spPr>
          <a:xfrm>
            <a:off x="609602" y="1737360"/>
            <a:ext cx="5386917" cy="4535424"/>
          </a:xfrm>
          <a:prstGeom prst="rect">
            <a:avLst/>
          </a:prstGeo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71" y="1737360"/>
            <a:ext cx="5389033" cy="4535424"/>
          </a:xfrm>
          <a:prstGeom prst="rect">
            <a:avLst/>
          </a:prstGeo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733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Standard Layout: 2 Column w/titles">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0972801" cy="83086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895039"/>
            <a:ext cx="5386917" cy="745087"/>
          </a:xfrm>
          <a:prstGeom prst="rect">
            <a:avLst/>
          </a:prstGeom>
        </p:spPr>
        <p:txBody>
          <a:bodyPr anchor="b">
            <a:normAutofit/>
          </a:bodyPr>
          <a:lstStyle>
            <a:lvl1pPr marL="0" indent="0">
              <a:buNone/>
              <a:defRPr sz="2400" b="0" i="0">
                <a:latin typeface="Roboto Medium" pitchFamily="2" charset="0"/>
                <a:ea typeface="Roboto Medium" pitchFamily="2" charset="0"/>
              </a:defRPr>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4" name="Content Placeholder 3"/>
          <p:cNvSpPr>
            <a:spLocks noGrp="1"/>
          </p:cNvSpPr>
          <p:nvPr>
            <p:ph sz="half" idx="2"/>
          </p:nvPr>
        </p:nvSpPr>
        <p:spPr>
          <a:xfrm>
            <a:off x="609602" y="1737359"/>
            <a:ext cx="5386917" cy="4535424"/>
          </a:xfrm>
          <a:prstGeom prst="rect">
            <a:avLst/>
          </a:prstGeo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896245"/>
            <a:ext cx="5389033" cy="753400"/>
          </a:xfrm>
          <a:prstGeom prst="rect">
            <a:avLst/>
          </a:prstGeom>
        </p:spPr>
        <p:txBody>
          <a:bodyPr anchor="b">
            <a:normAutofit/>
          </a:bodyPr>
          <a:lstStyle>
            <a:lvl1pPr marL="0" indent="0">
              <a:buNone/>
              <a:defRPr sz="2400" b="0" i="0">
                <a:latin typeface="Roboto Medium" pitchFamily="2" charset="0"/>
                <a:ea typeface="Roboto Medium" pitchFamily="2" charset="0"/>
              </a:defRPr>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6" name="Content Placeholder 5"/>
          <p:cNvSpPr>
            <a:spLocks noGrp="1"/>
          </p:cNvSpPr>
          <p:nvPr>
            <p:ph sz="quarter" idx="4"/>
          </p:nvPr>
        </p:nvSpPr>
        <p:spPr>
          <a:xfrm>
            <a:off x="6193371" y="1737359"/>
            <a:ext cx="5389033" cy="4535424"/>
          </a:xfrm>
          <a:prstGeom prst="rect">
            <a:avLst/>
          </a:prstGeo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1480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Layout: 3 Column w/1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0972801" cy="83086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895039"/>
            <a:ext cx="10972801" cy="745087"/>
          </a:xfrm>
          <a:prstGeom prst="rect">
            <a:avLst/>
          </a:prstGeom>
        </p:spPr>
        <p:txBody>
          <a:bodyPr anchor="b">
            <a:normAutofit/>
          </a:bodyPr>
          <a:lstStyle>
            <a:lvl1pPr marL="0" indent="0">
              <a:buNone/>
              <a:defRPr sz="2400" b="0" i="0">
                <a:latin typeface="Roboto Medium" pitchFamily="2" charset="0"/>
                <a:ea typeface="Roboto Medium" pitchFamily="2" charset="0"/>
              </a:defRPr>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6" name="Content Placeholder 5"/>
          <p:cNvSpPr>
            <a:spLocks noGrp="1"/>
          </p:cNvSpPr>
          <p:nvPr>
            <p:ph sz="quarter" idx="4"/>
          </p:nvPr>
        </p:nvSpPr>
        <p:spPr>
          <a:xfrm>
            <a:off x="4330749" y="1737360"/>
            <a:ext cx="3530503" cy="4535424"/>
          </a:xfrm>
          <a:prstGeom prst="rect">
            <a:avLst/>
          </a:prstGeo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1"/>
          </p:nvPr>
        </p:nvSpPr>
        <p:spPr>
          <a:xfrm>
            <a:off x="609600" y="1737360"/>
            <a:ext cx="3530503" cy="4535424"/>
          </a:xfrm>
          <a:prstGeom prst="rect">
            <a:avLst/>
          </a:prstGeo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12"/>
          </p:nvPr>
        </p:nvSpPr>
        <p:spPr>
          <a:xfrm>
            <a:off x="8051897" y="1737360"/>
            <a:ext cx="3530503" cy="4535424"/>
          </a:xfrm>
          <a:prstGeom prst="rect">
            <a:avLst/>
          </a:prstGeo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621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Layout: 4 Column w/1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0972801" cy="83086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895039"/>
            <a:ext cx="10972801" cy="745087"/>
          </a:xfrm>
          <a:prstGeom prst="rect">
            <a:avLst/>
          </a:prstGeom>
        </p:spPr>
        <p:txBody>
          <a:bodyPr anchor="b">
            <a:normAutofit/>
          </a:bodyPr>
          <a:lstStyle>
            <a:lvl1pPr marL="0" indent="0">
              <a:buNone/>
              <a:defRPr sz="2400" b="0" i="0">
                <a:latin typeface="Roboto Medium" pitchFamily="2" charset="0"/>
                <a:ea typeface="Roboto Medium" pitchFamily="2" charset="0"/>
              </a:defRPr>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8" name="Content Placeholder 5"/>
          <p:cNvSpPr>
            <a:spLocks noGrp="1"/>
          </p:cNvSpPr>
          <p:nvPr>
            <p:ph sz="quarter" idx="11"/>
          </p:nvPr>
        </p:nvSpPr>
        <p:spPr>
          <a:xfrm>
            <a:off x="609606" y="1737359"/>
            <a:ext cx="2692399" cy="4535424"/>
          </a:xfrm>
          <a:prstGeom prst="rect">
            <a:avLst/>
          </a:prstGeo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2"/>
          </p:nvPr>
        </p:nvSpPr>
        <p:spPr>
          <a:xfrm>
            <a:off x="3369738" y="1737359"/>
            <a:ext cx="2692399" cy="4535424"/>
          </a:xfrm>
          <a:prstGeom prst="rect">
            <a:avLst/>
          </a:prstGeo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p:cNvSpPr>
            <a:spLocks noGrp="1"/>
          </p:cNvSpPr>
          <p:nvPr>
            <p:ph sz="quarter" idx="13"/>
          </p:nvPr>
        </p:nvSpPr>
        <p:spPr>
          <a:xfrm>
            <a:off x="6129872" y="1737359"/>
            <a:ext cx="2692399" cy="4535424"/>
          </a:xfrm>
          <a:prstGeom prst="rect">
            <a:avLst/>
          </a:prstGeo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p:cNvSpPr>
            <a:spLocks noGrp="1"/>
          </p:cNvSpPr>
          <p:nvPr>
            <p:ph sz="quarter" idx="14"/>
          </p:nvPr>
        </p:nvSpPr>
        <p:spPr>
          <a:xfrm>
            <a:off x="8890008" y="1737359"/>
            <a:ext cx="2692399" cy="4535424"/>
          </a:xfrm>
          <a:prstGeom prst="rect">
            <a:avLst/>
          </a:prstGeo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3125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963084" y="1233902"/>
            <a:ext cx="10363200" cy="2349964"/>
          </a:xfrm>
          <a:prstGeom prst="rect">
            <a:avLst/>
          </a:prstGeom>
        </p:spPr>
        <p:txBody>
          <a:bodyPr anchor="b">
            <a:normAutofit/>
          </a:bodyPr>
          <a:lstStyle>
            <a:lvl1pPr algn="ctr">
              <a:defRPr sz="6000" b="0" i="0" cap="all">
                <a:solidFill>
                  <a:schemeClr val="accent1"/>
                </a:solidFill>
                <a:latin typeface="Roboto Light" pitchFamily="2" charset="0"/>
                <a:ea typeface="Roboto Light" pitchFamily="2" charset="0"/>
                <a:cs typeface="Roboto Light" pitchFamily="2" charset="0"/>
              </a:defRPr>
            </a:lvl1pPr>
          </a:lstStyle>
          <a:p>
            <a:r>
              <a:rPr lang="en-US"/>
              <a:t>Click to edit Master title style</a:t>
            </a:r>
          </a:p>
        </p:txBody>
      </p:sp>
      <p:sp>
        <p:nvSpPr>
          <p:cNvPr id="3" name="Text Placeholder 2"/>
          <p:cNvSpPr>
            <a:spLocks noGrp="1"/>
          </p:cNvSpPr>
          <p:nvPr>
            <p:ph type="body" idx="1"/>
          </p:nvPr>
        </p:nvSpPr>
        <p:spPr>
          <a:xfrm>
            <a:off x="963084" y="3592025"/>
            <a:ext cx="10363200" cy="1500187"/>
          </a:xfrm>
          <a:prstGeom prst="rect">
            <a:avLst/>
          </a:prstGeom>
        </p:spPr>
        <p:txBody>
          <a:bodyPr anchor="t"/>
          <a:lstStyle>
            <a:lvl1pPr marL="0" indent="0" algn="ctr">
              <a:buNone/>
              <a:defRPr sz="2400">
                <a:solidFill>
                  <a:schemeClr val="bg1">
                    <a:lumMod val="50000"/>
                  </a:schemeClr>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13158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slid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0972801" cy="830860"/>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43493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975F-F504-AD47-004B-56AE33E8D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212BFF-E6EF-EBC0-F63B-CB3D8D6B31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87982-BFEE-4DA0-6F74-AE5523094AC2}"/>
              </a:ext>
            </a:extLst>
          </p:cNvPr>
          <p:cNvSpPr>
            <a:spLocks noGrp="1"/>
          </p:cNvSpPr>
          <p:nvPr>
            <p:ph type="dt" sz="half" idx="10"/>
          </p:nvPr>
        </p:nvSpPr>
        <p:spPr/>
        <p:txBody>
          <a:bodyPr/>
          <a:lstStyle/>
          <a:p>
            <a:fld id="{43F982A9-6E87-4B80-B9C0-FD5467E736B6}" type="datetime1">
              <a:rPr lang="en-US" smtClean="0"/>
              <a:t>5/30/2024</a:t>
            </a:fld>
            <a:endParaRPr lang="en-US"/>
          </a:p>
        </p:txBody>
      </p:sp>
      <p:sp>
        <p:nvSpPr>
          <p:cNvPr id="5" name="Footer Placeholder 4">
            <a:extLst>
              <a:ext uri="{FF2B5EF4-FFF2-40B4-BE49-F238E27FC236}">
                <a16:creationId xmlns:a16="http://schemas.microsoft.com/office/drawing/2014/main" id="{4BA86B8B-056C-1C5E-EDB2-63143C795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BCFFA-FEBA-BA7C-A1FE-CE34450ECA1F}"/>
              </a:ext>
            </a:extLst>
          </p:cNvPr>
          <p:cNvSpPr>
            <a:spLocks noGrp="1"/>
          </p:cNvSpPr>
          <p:nvPr>
            <p:ph type="sldNum" sz="quarter" idx="12"/>
          </p:nvPr>
        </p:nvSpPr>
        <p:spPr/>
        <p:txBody>
          <a:bodyPr/>
          <a:lstStyle/>
          <a:p>
            <a:fld id="{7FF590C2-1B32-42D0-A239-64E2457F8356}" type="slidenum">
              <a:rPr lang="en-US" smtClean="0"/>
              <a:t>‹#›</a:t>
            </a:fld>
            <a:endParaRPr lang="en-US"/>
          </a:p>
        </p:txBody>
      </p:sp>
    </p:spTree>
    <p:extLst>
      <p:ext uri="{BB962C8B-B14F-4D97-AF65-F5344CB8AC3E}">
        <p14:creationId xmlns:p14="http://schemas.microsoft.com/office/powerpoint/2010/main" val="4101411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075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Logo slide">
    <p:spTree>
      <p:nvGrpSpPr>
        <p:cNvPr id="1" name=""/>
        <p:cNvGrpSpPr/>
        <p:nvPr/>
      </p:nvGrpSpPr>
      <p:grpSpPr>
        <a:xfrm>
          <a:off x="0" y="0"/>
          <a:ext cx="0" cy="0"/>
          <a:chOff x="0" y="0"/>
          <a:chExt cx="0" cy="0"/>
        </a:xfrm>
      </p:grpSpPr>
      <p:pic>
        <p:nvPicPr>
          <p:cNvPr id="5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0990" y="2720313"/>
            <a:ext cx="6250026" cy="14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486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609600" y="476028"/>
            <a:ext cx="10972801" cy="83086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90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2DC7-0C2A-F9C1-D61D-96F341D0F6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88A412-7CC2-BF28-3B53-AC12558F63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DB806-801D-9819-AAA3-9B124F217DFE}"/>
              </a:ext>
            </a:extLst>
          </p:cNvPr>
          <p:cNvSpPr>
            <a:spLocks noGrp="1"/>
          </p:cNvSpPr>
          <p:nvPr>
            <p:ph type="dt" sz="half" idx="10"/>
          </p:nvPr>
        </p:nvSpPr>
        <p:spPr/>
        <p:txBody>
          <a:bodyPr/>
          <a:lstStyle/>
          <a:p>
            <a:fld id="{FB798938-F6F2-4AA3-A7ED-CB09CB2F172E}" type="datetime1">
              <a:rPr lang="en-US" smtClean="0"/>
              <a:t>5/30/2024</a:t>
            </a:fld>
            <a:endParaRPr lang="en-US"/>
          </a:p>
        </p:txBody>
      </p:sp>
      <p:sp>
        <p:nvSpPr>
          <p:cNvPr id="5" name="Footer Placeholder 4">
            <a:extLst>
              <a:ext uri="{FF2B5EF4-FFF2-40B4-BE49-F238E27FC236}">
                <a16:creationId xmlns:a16="http://schemas.microsoft.com/office/drawing/2014/main" id="{DCDB1CD9-BE32-D192-3DCC-EAB6D4C6F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C5ECD-103C-50F5-451C-D29FAFEDD4ED}"/>
              </a:ext>
            </a:extLst>
          </p:cNvPr>
          <p:cNvSpPr>
            <a:spLocks noGrp="1"/>
          </p:cNvSpPr>
          <p:nvPr>
            <p:ph type="sldNum" sz="quarter" idx="12"/>
          </p:nvPr>
        </p:nvSpPr>
        <p:spPr/>
        <p:txBody>
          <a:bodyPr/>
          <a:lstStyle/>
          <a:p>
            <a:fld id="{7FF590C2-1B32-42D0-A239-64E2457F8356}" type="slidenum">
              <a:rPr lang="en-US" smtClean="0"/>
              <a:t>‹#›</a:t>
            </a:fld>
            <a:endParaRPr lang="en-US"/>
          </a:p>
        </p:txBody>
      </p:sp>
    </p:spTree>
    <p:extLst>
      <p:ext uri="{BB962C8B-B14F-4D97-AF65-F5344CB8AC3E}">
        <p14:creationId xmlns:p14="http://schemas.microsoft.com/office/powerpoint/2010/main" val="27265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6C618-C4AE-6D34-3C7C-3FEBBEED2A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2109-4E51-7179-1587-75F3F590CD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BD364-C3BC-D4E3-E964-05295B7227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C19134-E38B-4471-682A-7593A26F62AA}"/>
              </a:ext>
            </a:extLst>
          </p:cNvPr>
          <p:cNvSpPr>
            <a:spLocks noGrp="1"/>
          </p:cNvSpPr>
          <p:nvPr>
            <p:ph type="dt" sz="half" idx="10"/>
          </p:nvPr>
        </p:nvSpPr>
        <p:spPr/>
        <p:txBody>
          <a:bodyPr/>
          <a:lstStyle/>
          <a:p>
            <a:fld id="{2CB740DE-3E4E-4028-96DE-9342E302BA63}" type="datetime1">
              <a:rPr lang="en-US" smtClean="0"/>
              <a:t>5/30/2024</a:t>
            </a:fld>
            <a:endParaRPr lang="en-US"/>
          </a:p>
        </p:txBody>
      </p:sp>
      <p:sp>
        <p:nvSpPr>
          <p:cNvPr id="6" name="Footer Placeholder 5">
            <a:extLst>
              <a:ext uri="{FF2B5EF4-FFF2-40B4-BE49-F238E27FC236}">
                <a16:creationId xmlns:a16="http://schemas.microsoft.com/office/drawing/2014/main" id="{E3196062-D877-5E66-EBD5-5FAC022A0B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FBA2F-A176-6C38-28F1-FB7E4A608E99}"/>
              </a:ext>
            </a:extLst>
          </p:cNvPr>
          <p:cNvSpPr>
            <a:spLocks noGrp="1"/>
          </p:cNvSpPr>
          <p:nvPr>
            <p:ph type="sldNum" sz="quarter" idx="12"/>
          </p:nvPr>
        </p:nvSpPr>
        <p:spPr/>
        <p:txBody>
          <a:bodyPr/>
          <a:lstStyle/>
          <a:p>
            <a:fld id="{7FF590C2-1B32-42D0-A239-64E2457F8356}" type="slidenum">
              <a:rPr lang="en-US" smtClean="0"/>
              <a:t>‹#›</a:t>
            </a:fld>
            <a:endParaRPr lang="en-US"/>
          </a:p>
        </p:txBody>
      </p:sp>
    </p:spTree>
    <p:extLst>
      <p:ext uri="{BB962C8B-B14F-4D97-AF65-F5344CB8AC3E}">
        <p14:creationId xmlns:p14="http://schemas.microsoft.com/office/powerpoint/2010/main" val="354110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F84D-375F-88BE-21A0-7BCD492F56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B8ACFC-9B9C-A91D-6EA7-311EDB9A1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73C9B0-AD84-142F-C444-04202D2F48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CBECCF-35B3-AE51-9D2A-8359F1CF63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EDE5E6-6802-B5C3-7F3D-CC9F5D6815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B37B17-AF59-B267-AF86-E8AFBDA44866}"/>
              </a:ext>
            </a:extLst>
          </p:cNvPr>
          <p:cNvSpPr>
            <a:spLocks noGrp="1"/>
          </p:cNvSpPr>
          <p:nvPr>
            <p:ph type="dt" sz="half" idx="10"/>
          </p:nvPr>
        </p:nvSpPr>
        <p:spPr/>
        <p:txBody>
          <a:bodyPr/>
          <a:lstStyle/>
          <a:p>
            <a:fld id="{0464AE94-0678-4C92-B7BF-CCA01B2573A5}" type="datetime1">
              <a:rPr lang="en-US" smtClean="0"/>
              <a:t>5/30/2024</a:t>
            </a:fld>
            <a:endParaRPr lang="en-US"/>
          </a:p>
        </p:txBody>
      </p:sp>
      <p:sp>
        <p:nvSpPr>
          <p:cNvPr id="8" name="Footer Placeholder 7">
            <a:extLst>
              <a:ext uri="{FF2B5EF4-FFF2-40B4-BE49-F238E27FC236}">
                <a16:creationId xmlns:a16="http://schemas.microsoft.com/office/drawing/2014/main" id="{004D80C0-80B0-06F2-A71F-1E8178D202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3D2B4A-3870-F75B-6D2D-0E2539A677E0}"/>
              </a:ext>
            </a:extLst>
          </p:cNvPr>
          <p:cNvSpPr>
            <a:spLocks noGrp="1"/>
          </p:cNvSpPr>
          <p:nvPr>
            <p:ph type="sldNum" sz="quarter" idx="12"/>
          </p:nvPr>
        </p:nvSpPr>
        <p:spPr/>
        <p:txBody>
          <a:bodyPr/>
          <a:lstStyle/>
          <a:p>
            <a:fld id="{7FF590C2-1B32-42D0-A239-64E2457F8356}" type="slidenum">
              <a:rPr lang="en-US" smtClean="0"/>
              <a:t>‹#›</a:t>
            </a:fld>
            <a:endParaRPr lang="en-US"/>
          </a:p>
        </p:txBody>
      </p:sp>
    </p:spTree>
    <p:extLst>
      <p:ext uri="{BB962C8B-B14F-4D97-AF65-F5344CB8AC3E}">
        <p14:creationId xmlns:p14="http://schemas.microsoft.com/office/powerpoint/2010/main" val="146752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5CBC0-D556-CF0F-5552-D9901183EC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917B3D-A5A2-C017-FD4E-DD45B9544CA6}"/>
              </a:ext>
            </a:extLst>
          </p:cNvPr>
          <p:cNvSpPr>
            <a:spLocks noGrp="1"/>
          </p:cNvSpPr>
          <p:nvPr>
            <p:ph type="dt" sz="half" idx="10"/>
          </p:nvPr>
        </p:nvSpPr>
        <p:spPr/>
        <p:txBody>
          <a:bodyPr/>
          <a:lstStyle/>
          <a:p>
            <a:fld id="{A714D1E6-9464-47DD-B41B-6105CAE1BFA0}" type="datetime1">
              <a:rPr lang="en-US" smtClean="0"/>
              <a:t>5/30/2024</a:t>
            </a:fld>
            <a:endParaRPr lang="en-US"/>
          </a:p>
        </p:txBody>
      </p:sp>
      <p:sp>
        <p:nvSpPr>
          <p:cNvPr id="4" name="Footer Placeholder 3">
            <a:extLst>
              <a:ext uri="{FF2B5EF4-FFF2-40B4-BE49-F238E27FC236}">
                <a16:creationId xmlns:a16="http://schemas.microsoft.com/office/drawing/2014/main" id="{58C8A375-10CA-C14C-16A1-94024A21CB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9A20C1-27B9-884A-8134-5E5091E80953}"/>
              </a:ext>
            </a:extLst>
          </p:cNvPr>
          <p:cNvSpPr>
            <a:spLocks noGrp="1"/>
          </p:cNvSpPr>
          <p:nvPr>
            <p:ph type="sldNum" sz="quarter" idx="12"/>
          </p:nvPr>
        </p:nvSpPr>
        <p:spPr/>
        <p:txBody>
          <a:bodyPr/>
          <a:lstStyle/>
          <a:p>
            <a:fld id="{7FF590C2-1B32-42D0-A239-64E2457F8356}" type="slidenum">
              <a:rPr lang="en-US" smtClean="0"/>
              <a:t>‹#›</a:t>
            </a:fld>
            <a:endParaRPr lang="en-US"/>
          </a:p>
        </p:txBody>
      </p:sp>
    </p:spTree>
    <p:extLst>
      <p:ext uri="{BB962C8B-B14F-4D97-AF65-F5344CB8AC3E}">
        <p14:creationId xmlns:p14="http://schemas.microsoft.com/office/powerpoint/2010/main" val="48956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5029B9-99A6-8402-E1A3-16BB616DCBEC}"/>
              </a:ext>
            </a:extLst>
          </p:cNvPr>
          <p:cNvSpPr>
            <a:spLocks noGrp="1"/>
          </p:cNvSpPr>
          <p:nvPr>
            <p:ph type="dt" sz="half" idx="10"/>
          </p:nvPr>
        </p:nvSpPr>
        <p:spPr/>
        <p:txBody>
          <a:bodyPr/>
          <a:lstStyle/>
          <a:p>
            <a:fld id="{058540BE-CF01-4224-BF94-2A7042DE35EA}" type="datetime1">
              <a:rPr lang="en-US" smtClean="0"/>
              <a:t>5/30/2024</a:t>
            </a:fld>
            <a:endParaRPr lang="en-US"/>
          </a:p>
        </p:txBody>
      </p:sp>
      <p:sp>
        <p:nvSpPr>
          <p:cNvPr id="3" name="Footer Placeholder 2">
            <a:extLst>
              <a:ext uri="{FF2B5EF4-FFF2-40B4-BE49-F238E27FC236}">
                <a16:creationId xmlns:a16="http://schemas.microsoft.com/office/drawing/2014/main" id="{CAAB016A-80BA-2D7F-ACC7-9C6FA6FB2E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411E0F-E6A7-F1D9-DD84-F3CA482AE1E8}"/>
              </a:ext>
            </a:extLst>
          </p:cNvPr>
          <p:cNvSpPr>
            <a:spLocks noGrp="1"/>
          </p:cNvSpPr>
          <p:nvPr>
            <p:ph type="sldNum" sz="quarter" idx="12"/>
          </p:nvPr>
        </p:nvSpPr>
        <p:spPr/>
        <p:txBody>
          <a:bodyPr/>
          <a:lstStyle/>
          <a:p>
            <a:fld id="{7FF590C2-1B32-42D0-A239-64E2457F8356}" type="slidenum">
              <a:rPr lang="en-US" smtClean="0"/>
              <a:t>‹#›</a:t>
            </a:fld>
            <a:endParaRPr lang="en-US"/>
          </a:p>
        </p:txBody>
      </p:sp>
    </p:spTree>
    <p:extLst>
      <p:ext uri="{BB962C8B-B14F-4D97-AF65-F5344CB8AC3E}">
        <p14:creationId xmlns:p14="http://schemas.microsoft.com/office/powerpoint/2010/main" val="3877378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7AAD-7AA6-4478-6F80-9018EEF58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F1FEBD-2961-DCA1-365B-BBD3F55AE9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128EF0-4365-79AD-A0D5-90E067961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CA8DE-DC74-3A42-3E66-50C218FEFD7E}"/>
              </a:ext>
            </a:extLst>
          </p:cNvPr>
          <p:cNvSpPr>
            <a:spLocks noGrp="1"/>
          </p:cNvSpPr>
          <p:nvPr>
            <p:ph type="dt" sz="half" idx="10"/>
          </p:nvPr>
        </p:nvSpPr>
        <p:spPr/>
        <p:txBody>
          <a:bodyPr/>
          <a:lstStyle/>
          <a:p>
            <a:fld id="{0A4F0513-D78F-4E80-BFC0-3887DDC46636}" type="datetime1">
              <a:rPr lang="en-US" smtClean="0"/>
              <a:t>5/30/2024</a:t>
            </a:fld>
            <a:endParaRPr lang="en-US"/>
          </a:p>
        </p:txBody>
      </p:sp>
      <p:sp>
        <p:nvSpPr>
          <p:cNvPr id="6" name="Footer Placeholder 5">
            <a:extLst>
              <a:ext uri="{FF2B5EF4-FFF2-40B4-BE49-F238E27FC236}">
                <a16:creationId xmlns:a16="http://schemas.microsoft.com/office/drawing/2014/main" id="{9EB9074C-03C6-5B22-CBDC-CEC968C77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998CE-C6CE-16DE-A653-ECDB6C9C505C}"/>
              </a:ext>
            </a:extLst>
          </p:cNvPr>
          <p:cNvSpPr>
            <a:spLocks noGrp="1"/>
          </p:cNvSpPr>
          <p:nvPr>
            <p:ph type="sldNum" sz="quarter" idx="12"/>
          </p:nvPr>
        </p:nvSpPr>
        <p:spPr/>
        <p:txBody>
          <a:bodyPr/>
          <a:lstStyle/>
          <a:p>
            <a:fld id="{7FF590C2-1B32-42D0-A239-64E2457F8356}" type="slidenum">
              <a:rPr lang="en-US" smtClean="0"/>
              <a:t>‹#›</a:t>
            </a:fld>
            <a:endParaRPr lang="en-US"/>
          </a:p>
        </p:txBody>
      </p:sp>
    </p:spTree>
    <p:extLst>
      <p:ext uri="{BB962C8B-B14F-4D97-AF65-F5344CB8AC3E}">
        <p14:creationId xmlns:p14="http://schemas.microsoft.com/office/powerpoint/2010/main" val="245614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56A7-FCF6-5C0D-B6CC-478B6D597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FB678C-7A37-24DD-0418-339C6CBAD7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B73D39-43EB-5321-39F9-751FF74DF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541BC9-4A69-98C0-2319-DAD3298C3087}"/>
              </a:ext>
            </a:extLst>
          </p:cNvPr>
          <p:cNvSpPr>
            <a:spLocks noGrp="1"/>
          </p:cNvSpPr>
          <p:nvPr>
            <p:ph type="dt" sz="half" idx="10"/>
          </p:nvPr>
        </p:nvSpPr>
        <p:spPr/>
        <p:txBody>
          <a:bodyPr/>
          <a:lstStyle/>
          <a:p>
            <a:fld id="{99A0A373-1AFB-4AB3-82C2-85B0001CE227}" type="datetime1">
              <a:rPr lang="en-US" smtClean="0"/>
              <a:t>5/30/2024</a:t>
            </a:fld>
            <a:endParaRPr lang="en-US"/>
          </a:p>
        </p:txBody>
      </p:sp>
      <p:sp>
        <p:nvSpPr>
          <p:cNvPr id="6" name="Footer Placeholder 5">
            <a:extLst>
              <a:ext uri="{FF2B5EF4-FFF2-40B4-BE49-F238E27FC236}">
                <a16:creationId xmlns:a16="http://schemas.microsoft.com/office/drawing/2014/main" id="{CC4643E7-3DEA-2569-1153-E2359C31F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6C87C7-599A-327A-E2BD-D836335B5129}"/>
              </a:ext>
            </a:extLst>
          </p:cNvPr>
          <p:cNvSpPr>
            <a:spLocks noGrp="1"/>
          </p:cNvSpPr>
          <p:nvPr>
            <p:ph type="sldNum" sz="quarter" idx="12"/>
          </p:nvPr>
        </p:nvSpPr>
        <p:spPr/>
        <p:txBody>
          <a:bodyPr/>
          <a:lstStyle/>
          <a:p>
            <a:fld id="{7FF590C2-1B32-42D0-A239-64E2457F8356}" type="slidenum">
              <a:rPr lang="en-US" smtClean="0"/>
              <a:t>‹#›</a:t>
            </a:fld>
            <a:endParaRPr lang="en-US"/>
          </a:p>
        </p:txBody>
      </p:sp>
    </p:spTree>
    <p:extLst>
      <p:ext uri="{BB962C8B-B14F-4D97-AF65-F5344CB8AC3E}">
        <p14:creationId xmlns:p14="http://schemas.microsoft.com/office/powerpoint/2010/main" val="422813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BC6337-CFE0-289F-BFCF-3280B382EE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D364AA-3D91-48E6-1E5E-85E85CF0BC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C1AA3-6C2F-92BE-7A99-2506D6F468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354AA-6687-4CE2-8475-15BEEA80288C}" type="datetime1">
              <a:rPr lang="en-US" smtClean="0"/>
              <a:t>5/30/2024</a:t>
            </a:fld>
            <a:endParaRPr lang="en-US"/>
          </a:p>
        </p:txBody>
      </p:sp>
      <p:sp>
        <p:nvSpPr>
          <p:cNvPr id="5" name="Footer Placeholder 4">
            <a:extLst>
              <a:ext uri="{FF2B5EF4-FFF2-40B4-BE49-F238E27FC236}">
                <a16:creationId xmlns:a16="http://schemas.microsoft.com/office/drawing/2014/main" id="{08E34C82-78F2-6398-8AF3-DBA899AC4B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51050C-73FD-930D-D83C-D6309A9B10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590C2-1B32-42D0-A239-64E2457F8356}" type="slidenum">
              <a:rPr lang="en-US" smtClean="0"/>
              <a:t>‹#›</a:t>
            </a:fld>
            <a:endParaRPr lang="en-US"/>
          </a:p>
        </p:txBody>
      </p:sp>
    </p:spTree>
    <p:extLst>
      <p:ext uri="{BB962C8B-B14F-4D97-AF65-F5344CB8AC3E}">
        <p14:creationId xmlns:p14="http://schemas.microsoft.com/office/powerpoint/2010/main" val="313566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20040"/>
            <a:ext cx="10972801" cy="830860"/>
          </a:xfrm>
          <a:prstGeom prst="rect">
            <a:avLst/>
          </a:prstGeom>
        </p:spPr>
        <p:txBody>
          <a:bodyPr vert="horz" lIns="108018" tIns="54009" rIns="108018" bIns="54009" rtlCol="0" anchor="t">
            <a:normAutofit/>
          </a:bodyPr>
          <a:lstStyle/>
          <a:p>
            <a:r>
              <a:rPr lang="en-US"/>
              <a:t>Click to edit Master title style</a:t>
            </a:r>
          </a:p>
        </p:txBody>
      </p:sp>
      <p:sp>
        <p:nvSpPr>
          <p:cNvPr id="3" name="Text Placeholder 2"/>
          <p:cNvSpPr>
            <a:spLocks noGrp="1"/>
          </p:cNvSpPr>
          <p:nvPr>
            <p:ph type="body" idx="1"/>
          </p:nvPr>
        </p:nvSpPr>
        <p:spPr>
          <a:xfrm>
            <a:off x="609600" y="1243584"/>
            <a:ext cx="10972801" cy="5029200"/>
          </a:xfrm>
          <a:prstGeom prst="rect">
            <a:avLst/>
          </a:prstGeom>
        </p:spPr>
        <p:txBody>
          <a:bodyPr vert="horz" lIns="108018" tIns="54009" rIns="108018" bIns="5400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Box 5"/>
          <p:cNvSpPr txBox="1">
            <a:spLocks noChangeArrowheads="1"/>
          </p:cNvSpPr>
          <p:nvPr/>
        </p:nvSpPr>
        <p:spPr bwMode="auto">
          <a:xfrm>
            <a:off x="6371980" y="6511818"/>
            <a:ext cx="448344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1">
                    <a:lumMod val="75000"/>
                    <a:lumOff val="25000"/>
                  </a:schemeClr>
                </a:solidFill>
                <a:effectLst/>
                <a:uLnTx/>
                <a:uFillTx/>
                <a:latin typeface="Roboto" pitchFamily="2" charset="0"/>
                <a:ea typeface="Roboto" pitchFamily="2" charset="0"/>
                <a:cs typeface="Arial" charset="0"/>
              </a:rPr>
              <a:t>© 2023 Conifer Health Solutions, LLC. All rights reserved.</a:t>
            </a:r>
          </a:p>
        </p:txBody>
      </p:sp>
      <p:cxnSp>
        <p:nvCxnSpPr>
          <p:cNvPr id="11" name="Straight Connector 10">
            <a:extLst>
              <a:ext uri="{FF2B5EF4-FFF2-40B4-BE49-F238E27FC236}">
                <a16:creationId xmlns:a16="http://schemas.microsoft.com/office/drawing/2014/main" id="{682C7433-8AB7-A04F-968E-5FB5EADD0C0B}"/>
              </a:ext>
            </a:extLst>
          </p:cNvPr>
          <p:cNvCxnSpPr>
            <a:cxnSpLocks/>
          </p:cNvCxnSpPr>
          <p:nvPr userDrawn="1"/>
        </p:nvCxnSpPr>
        <p:spPr>
          <a:xfrm>
            <a:off x="11489824" y="6404893"/>
            <a:ext cx="0" cy="29860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59B7031-BE5E-AE40-8635-1D715469E0A7}"/>
              </a:ext>
            </a:extLst>
          </p:cNvPr>
          <p:cNvPicPr>
            <a:picLocks noChangeAspect="1"/>
          </p:cNvPicPr>
          <p:nvPr userDrawn="1"/>
        </p:nvPicPr>
        <p:blipFill>
          <a:blip r:embed="rId13">
            <a:biLevel thresh="75000"/>
          </a:blip>
          <a:stretch>
            <a:fillRect/>
          </a:stretch>
        </p:blipFill>
        <p:spPr>
          <a:xfrm>
            <a:off x="11056134" y="6404893"/>
            <a:ext cx="298680" cy="298602"/>
          </a:xfrm>
          <a:prstGeom prst="rect">
            <a:avLst/>
          </a:prstGeom>
        </p:spPr>
      </p:pic>
      <p:sp>
        <p:nvSpPr>
          <p:cNvPr id="18" name="Text Box 5">
            <a:extLst>
              <a:ext uri="{FF2B5EF4-FFF2-40B4-BE49-F238E27FC236}">
                <a16:creationId xmlns:a16="http://schemas.microsoft.com/office/drawing/2014/main" id="{B593EF44-5201-CA46-A582-BA84C5AE4358}"/>
              </a:ext>
            </a:extLst>
          </p:cNvPr>
          <p:cNvSpPr txBox="1">
            <a:spLocks noChangeArrowheads="1"/>
          </p:cNvSpPr>
          <p:nvPr userDrawn="1"/>
        </p:nvSpPr>
        <p:spPr bwMode="auto">
          <a:xfrm>
            <a:off x="11607033" y="6481043"/>
            <a:ext cx="43885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6EF90BD-DD3F-41AB-AFB7-43AE4940ED43}" type="slidenum">
              <a:rPr kumimoji="0" lang="en-US" sz="900" b="1" i="0" u="none" strike="noStrike" kern="1200" cap="none" spc="0" normalizeH="0" baseline="0" noProof="0" smtClean="0">
                <a:ln>
                  <a:noFill/>
                </a:ln>
                <a:solidFill>
                  <a:schemeClr val="tx1">
                    <a:lumMod val="75000"/>
                    <a:lumOff val="25000"/>
                  </a:schemeClr>
                </a:solidFill>
                <a:effectLst/>
                <a:uLnTx/>
                <a:uFillTx/>
                <a:latin typeface="Roboto" pitchFamily="2" charset="0"/>
                <a:ea typeface="Roboto" pitchFamily="2"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900" b="1" i="0" u="none" strike="noStrike" kern="1200" cap="none" spc="0" normalizeH="0" baseline="0" noProof="0">
                <a:ln>
                  <a:noFill/>
                </a:ln>
                <a:solidFill>
                  <a:schemeClr val="tx1">
                    <a:lumMod val="75000"/>
                    <a:lumOff val="25000"/>
                  </a:schemeClr>
                </a:solidFill>
                <a:effectLst/>
                <a:uLnTx/>
                <a:uFillTx/>
                <a:latin typeface="Roboto" pitchFamily="2" charset="0"/>
                <a:ea typeface="Roboto" pitchFamily="2" charset="0"/>
                <a:cs typeface="Arial" charset="0"/>
              </a:rPr>
              <a:t> </a:t>
            </a:r>
          </a:p>
        </p:txBody>
      </p:sp>
      <p:sp>
        <p:nvSpPr>
          <p:cNvPr id="12" name="Rectangle 11">
            <a:extLst>
              <a:ext uri="{FF2B5EF4-FFF2-40B4-BE49-F238E27FC236}">
                <a16:creationId xmlns:a16="http://schemas.microsoft.com/office/drawing/2014/main" id="{FC0D5DDD-CF85-B142-A07B-509CD33F965E}"/>
              </a:ext>
            </a:extLst>
          </p:cNvPr>
          <p:cNvSpPr/>
          <p:nvPr userDrawn="1"/>
        </p:nvSpPr>
        <p:spPr>
          <a:xfrm>
            <a:off x="1" y="6827749"/>
            <a:ext cx="12192000"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55756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5" r:id="rId11"/>
  </p:sldLayoutIdLst>
  <p:txStyles>
    <p:titleStyle>
      <a:lvl1pPr algn="l" defTabSz="1080182" rtl="0" eaLnBrk="1" latinLnBrk="0" hangingPunct="1">
        <a:spcBef>
          <a:spcPct val="0"/>
        </a:spcBef>
        <a:buNone/>
        <a:defRPr sz="2800" b="1"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275672" indent="-275672" algn="l" defTabSz="1080182" rtl="0" eaLnBrk="1" latinLnBrk="0" hangingPunct="1">
        <a:spcBef>
          <a:spcPts val="945"/>
        </a:spcBef>
        <a:buClr>
          <a:schemeClr val="bg1">
            <a:lumMod val="50000"/>
          </a:schemeClr>
        </a:buClr>
        <a:buFont typeface="Wingdings" panose="05000000000000000000" pitchFamily="2" charset="2"/>
        <a:buChar char="§"/>
        <a:defRPr sz="2400" kern="1200">
          <a:solidFill>
            <a:schemeClr val="tx1"/>
          </a:solidFill>
          <a:latin typeface="Roboto" panose="02000000000000000000" pitchFamily="2" charset="0"/>
          <a:ea typeface="Roboto" pitchFamily="2" charset="0"/>
          <a:cs typeface="Roboto" panose="02000000000000000000" pitchFamily="2" charset="0"/>
        </a:defRPr>
      </a:lvl1pPr>
      <a:lvl2pPr marL="540091" indent="-264419" algn="l" defTabSz="1080182" rtl="0" eaLnBrk="1" latinLnBrk="0" hangingPunct="1">
        <a:spcBef>
          <a:spcPts val="945"/>
        </a:spcBef>
        <a:buClr>
          <a:schemeClr val="bg1">
            <a:lumMod val="50000"/>
          </a:schemeClr>
        </a:buClr>
        <a:buFont typeface="Wingdings" charset="2"/>
        <a:buChar char="§"/>
        <a:defRPr sz="2100" kern="1200">
          <a:solidFill>
            <a:schemeClr val="tx1"/>
          </a:solidFill>
          <a:latin typeface="Roboto" panose="02000000000000000000" pitchFamily="2" charset="0"/>
          <a:ea typeface="Roboto" pitchFamily="2" charset="0"/>
          <a:cs typeface="Roboto" panose="02000000000000000000" pitchFamily="2" charset="0"/>
        </a:defRPr>
      </a:lvl2pPr>
      <a:lvl3pPr marL="815763" indent="-275672" algn="l" defTabSz="1080182" rtl="0" eaLnBrk="1" latinLnBrk="0" hangingPunct="1">
        <a:spcBef>
          <a:spcPts val="945"/>
        </a:spcBef>
        <a:buClr>
          <a:schemeClr val="bg1">
            <a:lumMod val="50000"/>
          </a:schemeClr>
        </a:buClr>
        <a:buFont typeface="Wingdings" panose="05000000000000000000" pitchFamily="2" charset="2"/>
        <a:buChar char="§"/>
        <a:defRPr sz="1900" kern="1200">
          <a:solidFill>
            <a:schemeClr val="tx1"/>
          </a:solidFill>
          <a:latin typeface="Roboto" panose="02000000000000000000" pitchFamily="2" charset="0"/>
          <a:ea typeface="Roboto" pitchFamily="2" charset="0"/>
          <a:cs typeface="Roboto" panose="02000000000000000000" pitchFamily="2" charset="0"/>
        </a:defRPr>
      </a:lvl3pPr>
      <a:lvl4pPr marL="1080182" indent="-264419" algn="l" defTabSz="1080182" rtl="0" eaLnBrk="1" latinLnBrk="0" hangingPunct="1">
        <a:spcBef>
          <a:spcPts val="945"/>
        </a:spcBef>
        <a:buClr>
          <a:schemeClr val="bg1">
            <a:lumMod val="50000"/>
          </a:schemeClr>
        </a:buClr>
        <a:buFont typeface="Wingdings" charset="2"/>
        <a:buChar char="§"/>
        <a:defRPr sz="1600" kern="1200">
          <a:solidFill>
            <a:schemeClr val="tx1"/>
          </a:solidFill>
          <a:latin typeface="Roboto" panose="02000000000000000000" pitchFamily="2" charset="0"/>
          <a:ea typeface="Roboto" pitchFamily="2" charset="0"/>
          <a:cs typeface="Roboto" panose="02000000000000000000" pitchFamily="2" charset="0"/>
        </a:defRPr>
      </a:lvl4pPr>
      <a:lvl5pPr marL="1355853" indent="-275672" algn="l" defTabSz="1080182" rtl="0" eaLnBrk="1" latinLnBrk="0" hangingPunct="1">
        <a:spcBef>
          <a:spcPts val="945"/>
        </a:spcBef>
        <a:buClr>
          <a:schemeClr val="bg1">
            <a:lumMod val="50000"/>
          </a:schemeClr>
        </a:buClr>
        <a:buFont typeface="Wingdings" panose="05000000000000000000" pitchFamily="2" charset="2"/>
        <a:buChar char="§"/>
        <a:defRPr sz="1600" kern="1200">
          <a:solidFill>
            <a:schemeClr val="tx1"/>
          </a:solidFill>
          <a:latin typeface="Roboto" panose="02000000000000000000" pitchFamily="2" charset="0"/>
          <a:ea typeface="Roboto" pitchFamily="2" charset="0"/>
          <a:cs typeface="Roboto" panose="02000000000000000000" pitchFamily="2" charset="0"/>
        </a:defRPr>
      </a:lvl5pPr>
      <a:lvl6pPr marL="2970499"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1059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5068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590771"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0182" rtl="0" eaLnBrk="1" latinLnBrk="0" hangingPunct="1">
        <a:defRPr sz="2100" kern="1200">
          <a:solidFill>
            <a:schemeClr val="tx1"/>
          </a:solidFill>
          <a:latin typeface="+mn-lt"/>
          <a:ea typeface="+mn-ea"/>
          <a:cs typeface="+mn-cs"/>
        </a:defRPr>
      </a:lvl1pPr>
      <a:lvl2pPr marL="540091" algn="l" defTabSz="1080182" rtl="0" eaLnBrk="1" latinLnBrk="0" hangingPunct="1">
        <a:defRPr sz="2100" kern="1200">
          <a:solidFill>
            <a:schemeClr val="tx1"/>
          </a:solidFill>
          <a:latin typeface="+mn-lt"/>
          <a:ea typeface="+mn-ea"/>
          <a:cs typeface="+mn-cs"/>
        </a:defRPr>
      </a:lvl2pPr>
      <a:lvl3pPr marL="1080182" algn="l" defTabSz="1080182" rtl="0" eaLnBrk="1" latinLnBrk="0" hangingPunct="1">
        <a:defRPr sz="2100" kern="1200">
          <a:solidFill>
            <a:schemeClr val="tx1"/>
          </a:solidFill>
          <a:latin typeface="+mn-lt"/>
          <a:ea typeface="+mn-ea"/>
          <a:cs typeface="+mn-cs"/>
        </a:defRPr>
      </a:lvl3pPr>
      <a:lvl4pPr marL="1620271" algn="l" defTabSz="1080182" rtl="0" eaLnBrk="1" latinLnBrk="0" hangingPunct="1">
        <a:defRPr sz="2100" kern="1200">
          <a:solidFill>
            <a:schemeClr val="tx1"/>
          </a:solidFill>
          <a:latin typeface="+mn-lt"/>
          <a:ea typeface="+mn-ea"/>
          <a:cs typeface="+mn-cs"/>
        </a:defRPr>
      </a:lvl4pPr>
      <a:lvl5pPr marL="2160362" algn="l" defTabSz="1080182" rtl="0" eaLnBrk="1" latinLnBrk="0" hangingPunct="1">
        <a:defRPr sz="2100" kern="1200">
          <a:solidFill>
            <a:schemeClr val="tx1"/>
          </a:solidFill>
          <a:latin typeface="+mn-lt"/>
          <a:ea typeface="+mn-ea"/>
          <a:cs typeface="+mn-cs"/>
        </a:defRPr>
      </a:lvl5pPr>
      <a:lvl6pPr marL="2700454" algn="l" defTabSz="1080182" rtl="0" eaLnBrk="1" latinLnBrk="0" hangingPunct="1">
        <a:defRPr sz="2100" kern="1200">
          <a:solidFill>
            <a:schemeClr val="tx1"/>
          </a:solidFill>
          <a:latin typeface="+mn-lt"/>
          <a:ea typeface="+mn-ea"/>
          <a:cs typeface="+mn-cs"/>
        </a:defRPr>
      </a:lvl6pPr>
      <a:lvl7pPr marL="3240543" algn="l" defTabSz="1080182" rtl="0" eaLnBrk="1" latinLnBrk="0" hangingPunct="1">
        <a:defRPr sz="2100" kern="1200">
          <a:solidFill>
            <a:schemeClr val="tx1"/>
          </a:solidFill>
          <a:latin typeface="+mn-lt"/>
          <a:ea typeface="+mn-ea"/>
          <a:cs typeface="+mn-cs"/>
        </a:defRPr>
      </a:lvl7pPr>
      <a:lvl8pPr marL="3780636" algn="l" defTabSz="1080182" rtl="0" eaLnBrk="1" latinLnBrk="0" hangingPunct="1">
        <a:defRPr sz="2100" kern="1200">
          <a:solidFill>
            <a:schemeClr val="tx1"/>
          </a:solidFill>
          <a:latin typeface="+mn-lt"/>
          <a:ea typeface="+mn-ea"/>
          <a:cs typeface="+mn-cs"/>
        </a:defRPr>
      </a:lvl8pPr>
      <a:lvl9pPr marL="4320725" algn="l" defTabSz="1080182"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p15:clr>
            <a:srgbClr val="F26B43"/>
          </p15:clr>
        </p15:guide>
        <p15:guide id="2" pos="7295">
          <p15:clr>
            <a:srgbClr val="F26B43"/>
          </p15:clr>
        </p15:guide>
        <p15:guide id="3" pos="3839">
          <p15:clr>
            <a:srgbClr val="F26B43"/>
          </p15:clr>
        </p15:guide>
        <p15:guide id="4" pos="383">
          <p15:clr>
            <a:srgbClr val="F26B43"/>
          </p15:clr>
        </p15:guide>
        <p15:guide id="5" orient="horz" pos="264">
          <p15:clr>
            <a:srgbClr val="F26B43"/>
          </p15:clr>
        </p15:guide>
        <p15:guide id="6" orient="horz" pos="768">
          <p15:clr>
            <a:srgbClr val="F26B43"/>
          </p15:clr>
        </p15:guide>
        <p15:guide id="7" orient="horz" pos="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cid:8313cbe4-103d-4a44-8ba9-a8ef6bcae8f6@namprd13.prod.outlook.co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cid:8313cbe4-103d-4a44-8ba9-a8ef6bcae8f6@namprd13.prod.outlook.com"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cid:8313cbe4-103d-4a44-8ba9-a8ef6bcae8f6@namprd13.prod.outlook.co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cid:8313cbe4-103d-4a44-8ba9-a8ef6bcae8f6@namprd13.prod.outlook.com" TargetMode="External"/><Relationship Id="rId7"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cid:8313cbe4-103d-4a44-8ba9-a8ef6bcae8f6@namprd13.prod.outlook.co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cid:8313cbe4-103d-4a44-8ba9-a8ef6bcae8f6@namprd13.prod.outlook.com"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cid:8313cbe4-103d-4a44-8ba9-a8ef6bcae8f6@namprd13.prod.outlook.co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cid:8313cbe4-103d-4a44-8ba9-a8ef6bcae8f6@namprd13.prod.outlook.co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cid:8313cbe4-103d-4a44-8ba9-a8ef6bcae8f6@namprd13.prod.outlook.com"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0CCD13-4656-E980-C805-03CE0DB0F5C7}"/>
              </a:ext>
            </a:extLst>
          </p:cNvPr>
          <p:cNvSpPr>
            <a:spLocks noGrp="1"/>
          </p:cNvSpPr>
          <p:nvPr>
            <p:ph type="sldNum" sz="quarter" idx="12"/>
          </p:nvPr>
        </p:nvSpPr>
        <p:spPr/>
        <p:txBody>
          <a:bodyPr/>
          <a:lstStyle/>
          <a:p>
            <a:fld id="{7FF590C2-1B32-42D0-A239-64E2457F8356}" type="slidenum">
              <a:rPr lang="en-US" smtClean="0"/>
              <a:t>1</a:t>
            </a:fld>
            <a:endParaRPr lang="en-US"/>
          </a:p>
        </p:txBody>
      </p:sp>
      <p:sp>
        <p:nvSpPr>
          <p:cNvPr id="3" name="Rectangle 2">
            <a:extLst>
              <a:ext uri="{FF2B5EF4-FFF2-40B4-BE49-F238E27FC236}">
                <a16:creationId xmlns:a16="http://schemas.microsoft.com/office/drawing/2014/main" id="{89686D29-EBD7-B6F8-AF91-FBB29FBA74E5}"/>
              </a:ext>
            </a:extLst>
          </p:cNvPr>
          <p:cNvSpPr/>
          <p:nvPr/>
        </p:nvSpPr>
        <p:spPr>
          <a:xfrm>
            <a:off x="167148" y="0"/>
            <a:ext cx="11936362" cy="18681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13BF2D-BCAE-64C6-4D8D-4DA3209617F6}"/>
              </a:ext>
            </a:extLst>
          </p:cNvPr>
          <p:cNvSpPr/>
          <p:nvPr/>
        </p:nvSpPr>
        <p:spPr>
          <a:xfrm rot="16200000">
            <a:off x="-3350343" y="3350341"/>
            <a:ext cx="6858001" cy="15731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9C65A3-591A-0BC8-3701-F55BB0B55156}"/>
              </a:ext>
            </a:extLst>
          </p:cNvPr>
          <p:cNvSpPr/>
          <p:nvPr/>
        </p:nvSpPr>
        <p:spPr>
          <a:xfrm rot="16200000">
            <a:off x="8679426" y="3345426"/>
            <a:ext cx="6858001" cy="16714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0A0D85-9589-64EC-449A-E990B2577406}"/>
              </a:ext>
            </a:extLst>
          </p:cNvPr>
          <p:cNvSpPr/>
          <p:nvPr/>
        </p:nvSpPr>
        <p:spPr>
          <a:xfrm>
            <a:off x="157316" y="6676104"/>
            <a:ext cx="11857703" cy="18189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5FDD15CD-4FF7-8F10-DF04-418D669D44BC}"/>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80630" y="1749427"/>
            <a:ext cx="6450741" cy="2205434"/>
          </a:xfrm>
          <a:prstGeom prst="rect">
            <a:avLst/>
          </a:prstGeom>
          <a:noFill/>
          <a:ln>
            <a:noFill/>
          </a:ln>
        </p:spPr>
      </p:pic>
      <p:sp>
        <p:nvSpPr>
          <p:cNvPr id="8" name="TextBox 7">
            <a:extLst>
              <a:ext uri="{FF2B5EF4-FFF2-40B4-BE49-F238E27FC236}">
                <a16:creationId xmlns:a16="http://schemas.microsoft.com/office/drawing/2014/main" id="{3DBE5EBB-11B4-BDD1-0A8F-D3FA04A303E1}"/>
              </a:ext>
            </a:extLst>
          </p:cNvPr>
          <p:cNvSpPr txBox="1"/>
          <p:nvPr/>
        </p:nvSpPr>
        <p:spPr>
          <a:xfrm>
            <a:off x="2467853" y="4250717"/>
            <a:ext cx="7804188" cy="954107"/>
          </a:xfrm>
          <a:prstGeom prst="rect">
            <a:avLst/>
          </a:prstGeom>
          <a:noFill/>
        </p:spPr>
        <p:txBody>
          <a:bodyPr wrap="none" rtlCol="0">
            <a:spAutoFit/>
          </a:bodyPr>
          <a:lstStyle/>
          <a:p>
            <a:pPr algn="ctr"/>
            <a:r>
              <a:rPr lang="en-US" sz="2800" b="1" dirty="0"/>
              <a:t>Lower Plan Costs, Improved Benefits, and </a:t>
            </a:r>
          </a:p>
          <a:p>
            <a:pPr algn="ctr"/>
            <a:r>
              <a:rPr lang="en-US" sz="2800" b="1" dirty="0"/>
              <a:t>Assistance Meeting the Plan’s Fiduciary Obligations</a:t>
            </a:r>
          </a:p>
        </p:txBody>
      </p:sp>
    </p:spTree>
    <p:extLst>
      <p:ext uri="{BB962C8B-B14F-4D97-AF65-F5344CB8AC3E}">
        <p14:creationId xmlns:p14="http://schemas.microsoft.com/office/powerpoint/2010/main" val="305620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0CCD13-4656-E980-C805-03CE0DB0F5C7}"/>
              </a:ext>
            </a:extLst>
          </p:cNvPr>
          <p:cNvSpPr>
            <a:spLocks noGrp="1"/>
          </p:cNvSpPr>
          <p:nvPr>
            <p:ph type="sldNum" sz="quarter" idx="12"/>
          </p:nvPr>
        </p:nvSpPr>
        <p:spPr/>
        <p:txBody>
          <a:bodyPr/>
          <a:lstStyle/>
          <a:p>
            <a:fld id="{7FF590C2-1B32-42D0-A239-64E2457F8356}" type="slidenum">
              <a:rPr lang="en-US" smtClean="0"/>
              <a:t>2</a:t>
            </a:fld>
            <a:endParaRPr lang="en-US"/>
          </a:p>
        </p:txBody>
      </p:sp>
      <p:sp>
        <p:nvSpPr>
          <p:cNvPr id="3" name="Rectangle 2">
            <a:extLst>
              <a:ext uri="{FF2B5EF4-FFF2-40B4-BE49-F238E27FC236}">
                <a16:creationId xmlns:a16="http://schemas.microsoft.com/office/drawing/2014/main" id="{89686D29-EBD7-B6F8-AF91-FBB29FBA74E5}"/>
              </a:ext>
            </a:extLst>
          </p:cNvPr>
          <p:cNvSpPr/>
          <p:nvPr/>
        </p:nvSpPr>
        <p:spPr>
          <a:xfrm>
            <a:off x="167148" y="0"/>
            <a:ext cx="11936362" cy="18681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13BF2D-BCAE-64C6-4D8D-4DA3209617F6}"/>
              </a:ext>
            </a:extLst>
          </p:cNvPr>
          <p:cNvSpPr/>
          <p:nvPr/>
        </p:nvSpPr>
        <p:spPr>
          <a:xfrm rot="16200000">
            <a:off x="-3350343" y="3350341"/>
            <a:ext cx="6858001" cy="15731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9C65A3-591A-0BC8-3701-F55BB0B55156}"/>
              </a:ext>
            </a:extLst>
          </p:cNvPr>
          <p:cNvSpPr/>
          <p:nvPr/>
        </p:nvSpPr>
        <p:spPr>
          <a:xfrm rot="16200000">
            <a:off x="8679426" y="3345426"/>
            <a:ext cx="6858001" cy="16714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0A0D85-9589-64EC-449A-E990B2577406}"/>
              </a:ext>
            </a:extLst>
          </p:cNvPr>
          <p:cNvSpPr/>
          <p:nvPr/>
        </p:nvSpPr>
        <p:spPr>
          <a:xfrm>
            <a:off x="157316" y="6676104"/>
            <a:ext cx="11857703" cy="18189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F1B97E35-2CA5-BE08-A0E3-B4E0DD4D6EFE}"/>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05116" y="367979"/>
            <a:ext cx="1466655" cy="501432"/>
          </a:xfrm>
          <a:prstGeom prst="rect">
            <a:avLst/>
          </a:prstGeom>
          <a:noFill/>
          <a:ln>
            <a:noFill/>
          </a:ln>
        </p:spPr>
      </p:pic>
      <p:sp>
        <p:nvSpPr>
          <p:cNvPr id="8" name="TextBox 7">
            <a:extLst>
              <a:ext uri="{FF2B5EF4-FFF2-40B4-BE49-F238E27FC236}">
                <a16:creationId xmlns:a16="http://schemas.microsoft.com/office/drawing/2014/main" id="{8FA521A8-4F30-0651-F41C-AC4C1D60CBAC}"/>
              </a:ext>
            </a:extLst>
          </p:cNvPr>
          <p:cNvSpPr txBox="1"/>
          <p:nvPr/>
        </p:nvSpPr>
        <p:spPr>
          <a:xfrm>
            <a:off x="2841298" y="408259"/>
            <a:ext cx="7044702" cy="1569660"/>
          </a:xfrm>
          <a:prstGeom prst="rect">
            <a:avLst/>
          </a:prstGeom>
          <a:noFill/>
        </p:spPr>
        <p:txBody>
          <a:bodyPr wrap="square" rtlCol="0">
            <a:spAutoFit/>
          </a:bodyPr>
          <a:lstStyle/>
          <a:p>
            <a:r>
              <a:rPr lang="en-US" sz="2400" dirty="0"/>
              <a:t>Health Plan Costs for the Employers and the Covered People Just Keep Going </a:t>
            </a:r>
            <a:r>
              <a:rPr lang="en-US" sz="2400" b="1" i="1" u="sng" dirty="0"/>
              <a:t>UP!  </a:t>
            </a:r>
            <a:r>
              <a:rPr lang="en-US" sz="2400" dirty="0"/>
              <a:t>It’s Been That Way for a Long Time.  </a:t>
            </a:r>
            <a:r>
              <a:rPr lang="en-US" sz="2400" b="1" i="1" u="sng" dirty="0"/>
              <a:t>Reduced Costs and Better Benefits are not </a:t>
            </a:r>
          </a:p>
          <a:p>
            <a:r>
              <a:rPr lang="en-US" sz="2400" b="1" i="1" u="sng" dirty="0"/>
              <a:t>Mutually Exclusive, they can go hand-in-hand!</a:t>
            </a:r>
          </a:p>
        </p:txBody>
      </p:sp>
      <p:pic>
        <p:nvPicPr>
          <p:cNvPr id="9" name="Picture 6" descr="Confused Man Reading a Bill or Bank Statement Stock Image - Image of ...">
            <a:extLst>
              <a:ext uri="{FF2B5EF4-FFF2-40B4-BE49-F238E27FC236}">
                <a16:creationId xmlns:a16="http://schemas.microsoft.com/office/drawing/2014/main" id="{CBB2A39D-0AB4-BE79-353F-E27C1510A4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278" y="2337127"/>
            <a:ext cx="2458373" cy="37888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A947F77-3EFF-4588-3C38-48E780C205F7}"/>
              </a:ext>
            </a:extLst>
          </p:cNvPr>
          <p:cNvSpPr txBox="1"/>
          <p:nvPr/>
        </p:nvSpPr>
        <p:spPr>
          <a:xfrm>
            <a:off x="2860900" y="2428247"/>
            <a:ext cx="2796611" cy="3061736"/>
          </a:xfrm>
          <a:prstGeom prst="rect">
            <a:avLst/>
          </a:prstGeom>
          <a:noFill/>
        </p:spPr>
        <p:txBody>
          <a:bodyPr wrap="square">
            <a:spAutoFit/>
          </a:bodyPr>
          <a:lstStyle/>
          <a:p>
            <a:pPr marL="57150">
              <a:lnSpc>
                <a:spcPct val="120000"/>
              </a:lnSpc>
            </a:pPr>
            <a:r>
              <a:rPr lang="en-US" sz="1800" b="1" dirty="0">
                <a:latin typeface="Calibri" panose="020F0502020204030204" pitchFamily="34" charset="0"/>
                <a:cs typeface="Calibri" panose="020F0502020204030204" pitchFamily="34" charset="0"/>
              </a:rPr>
              <a:t>For the </a:t>
            </a:r>
            <a:r>
              <a:rPr lang="en-US" sz="1800" b="1" u="sng" dirty="0">
                <a:latin typeface="Calibri" panose="020F0502020204030204" pitchFamily="34" charset="0"/>
                <a:cs typeface="Calibri" panose="020F0502020204030204" pitchFamily="34" charset="0"/>
              </a:rPr>
              <a:t>Employer </a:t>
            </a:r>
            <a:r>
              <a:rPr lang="en-US" sz="1800" b="1" dirty="0">
                <a:latin typeface="Calibri" panose="020F0502020204030204" pitchFamily="34" charset="0"/>
                <a:cs typeface="Calibri" panose="020F0502020204030204" pitchFamily="34" charset="0"/>
              </a:rPr>
              <a:t>the 2023 Milliman Medical Index </a:t>
            </a:r>
            <a:r>
              <a:rPr lang="en-US" sz="1800" b="1" dirty="0">
                <a:cs typeface="Calibri" panose="020F0502020204030204" pitchFamily="34" charset="0"/>
              </a:rPr>
              <a:t>reports</a:t>
            </a:r>
            <a:r>
              <a:rPr lang="en-US" sz="1800" b="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health plan costs are approximately $12,000 on average </a:t>
            </a:r>
            <a:r>
              <a:rPr lang="en-US" sz="1800" b="1" i="1" u="sng" dirty="0">
                <a:latin typeface="Calibri" panose="020F0502020204030204" pitchFamily="34" charset="0"/>
                <a:cs typeface="Calibri" panose="020F0502020204030204" pitchFamily="34" charset="0"/>
              </a:rPr>
              <a:t>per employee per year (PEPY).</a:t>
            </a:r>
            <a:r>
              <a:rPr lang="en-US" sz="1800" b="1" i="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For 2024 the estimated “Trend” increase is between 5% and 7%.</a:t>
            </a:r>
          </a:p>
        </p:txBody>
      </p:sp>
      <p:pic>
        <p:nvPicPr>
          <p:cNvPr id="11" name="Picture 10" descr="Image result for picture of people looking at their checkbook">
            <a:extLst>
              <a:ext uri="{FF2B5EF4-FFF2-40B4-BE49-F238E27FC236}">
                <a16:creationId xmlns:a16="http://schemas.microsoft.com/office/drawing/2014/main" id="{C82E7DFA-6C92-2DF8-D86F-CA1817BC75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769" y="2553722"/>
            <a:ext cx="2718959" cy="35152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5CB5218-2EA4-1391-4AD8-91EC592785C5}"/>
              </a:ext>
            </a:extLst>
          </p:cNvPr>
          <p:cNvSpPr txBox="1"/>
          <p:nvPr/>
        </p:nvSpPr>
        <p:spPr>
          <a:xfrm>
            <a:off x="9230986" y="2428247"/>
            <a:ext cx="2754579" cy="3788858"/>
          </a:xfrm>
          <a:prstGeom prst="rect">
            <a:avLst/>
          </a:prstGeom>
          <a:noFill/>
        </p:spPr>
        <p:txBody>
          <a:bodyPr wrap="square" rtlCol="0">
            <a:spAutoFit/>
          </a:bodyPr>
          <a:lstStyle/>
          <a:p>
            <a:r>
              <a:rPr lang="en-US" b="1"/>
              <a:t>For the </a:t>
            </a:r>
            <a:r>
              <a:rPr lang="en-US" b="1" u="sng"/>
              <a:t>Employee</a:t>
            </a:r>
            <a:r>
              <a:rPr lang="en-US" b="1"/>
              <a:t> </a:t>
            </a:r>
          </a:p>
          <a:p>
            <a:r>
              <a:rPr lang="en-US" b="1"/>
              <a:t>Out-of-pocket amounts </a:t>
            </a:r>
            <a:r>
              <a:rPr lang="en-US"/>
              <a:t> </a:t>
            </a:r>
          </a:p>
          <a:p>
            <a:r>
              <a:rPr lang="en-US"/>
              <a:t>can easily exceed $4,000, that can be catastrophic!</a:t>
            </a:r>
          </a:p>
          <a:p>
            <a:pPr marL="285750" indent="-285750">
              <a:buFont typeface="Arial" panose="020B0604020202020204" pitchFamily="34" charset="0"/>
              <a:buChar char="•"/>
            </a:pPr>
            <a:r>
              <a:rPr lang="en-US"/>
              <a:t>Payroll contributions</a:t>
            </a:r>
          </a:p>
          <a:p>
            <a:pPr marL="285750" indent="-285750">
              <a:buFont typeface="Arial" panose="020B0604020202020204" pitchFamily="34" charset="0"/>
              <a:buChar char="•"/>
            </a:pPr>
            <a:r>
              <a:rPr lang="en-US"/>
              <a:t>Deductibles</a:t>
            </a:r>
          </a:p>
          <a:p>
            <a:pPr marL="285750" indent="-285750">
              <a:buFont typeface="Arial" panose="020B0604020202020204" pitchFamily="34" charset="0"/>
              <a:buChar char="•"/>
            </a:pPr>
            <a:r>
              <a:rPr lang="en-US"/>
              <a:t>Co-pays</a:t>
            </a:r>
          </a:p>
          <a:p>
            <a:pPr marL="285750" indent="-285750">
              <a:buFont typeface="Arial" panose="020B0604020202020204" pitchFamily="34" charset="0"/>
              <a:buChar char="•"/>
            </a:pPr>
            <a:r>
              <a:rPr lang="en-US"/>
              <a:t>Co-insurance</a:t>
            </a:r>
          </a:p>
          <a:p>
            <a:pPr marL="285750" indent="-285750">
              <a:buFont typeface="Arial" panose="020B0604020202020204" pitchFamily="34" charset="0"/>
              <a:buChar char="•"/>
            </a:pPr>
            <a:endParaRPr lang="en-US"/>
          </a:p>
          <a:p>
            <a:r>
              <a:rPr lang="en-US" b="1" i="1" u="sng"/>
              <a:t>These costs don’t help with recruitment or retention of the workforce.</a:t>
            </a:r>
          </a:p>
          <a:p>
            <a:pPr>
              <a:lnSpc>
                <a:spcPct val="150000"/>
              </a:lnSpc>
            </a:pPr>
            <a:endParaRPr lang="en-US"/>
          </a:p>
        </p:txBody>
      </p:sp>
    </p:spTree>
    <p:extLst>
      <p:ext uri="{BB962C8B-B14F-4D97-AF65-F5344CB8AC3E}">
        <p14:creationId xmlns:p14="http://schemas.microsoft.com/office/powerpoint/2010/main" val="117318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0CCD13-4656-E980-C805-03CE0DB0F5C7}"/>
              </a:ext>
            </a:extLst>
          </p:cNvPr>
          <p:cNvSpPr>
            <a:spLocks noGrp="1"/>
          </p:cNvSpPr>
          <p:nvPr>
            <p:ph type="sldNum" sz="quarter" idx="12"/>
          </p:nvPr>
        </p:nvSpPr>
        <p:spPr/>
        <p:txBody>
          <a:bodyPr/>
          <a:lstStyle/>
          <a:p>
            <a:fld id="{7FF590C2-1B32-42D0-A239-64E2457F8356}" type="slidenum">
              <a:rPr lang="en-US" smtClean="0"/>
              <a:t>3</a:t>
            </a:fld>
            <a:endParaRPr lang="en-US"/>
          </a:p>
        </p:txBody>
      </p:sp>
      <p:sp>
        <p:nvSpPr>
          <p:cNvPr id="3" name="Rectangle 2">
            <a:extLst>
              <a:ext uri="{FF2B5EF4-FFF2-40B4-BE49-F238E27FC236}">
                <a16:creationId xmlns:a16="http://schemas.microsoft.com/office/drawing/2014/main" id="{89686D29-EBD7-B6F8-AF91-FBB29FBA74E5}"/>
              </a:ext>
            </a:extLst>
          </p:cNvPr>
          <p:cNvSpPr/>
          <p:nvPr/>
        </p:nvSpPr>
        <p:spPr>
          <a:xfrm>
            <a:off x="167148" y="0"/>
            <a:ext cx="11936362" cy="18681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13BF2D-BCAE-64C6-4D8D-4DA3209617F6}"/>
              </a:ext>
            </a:extLst>
          </p:cNvPr>
          <p:cNvSpPr/>
          <p:nvPr/>
        </p:nvSpPr>
        <p:spPr>
          <a:xfrm rot="16200000">
            <a:off x="-3350343" y="3350341"/>
            <a:ext cx="6858001" cy="15731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9C65A3-591A-0BC8-3701-F55BB0B55156}"/>
              </a:ext>
            </a:extLst>
          </p:cNvPr>
          <p:cNvSpPr/>
          <p:nvPr/>
        </p:nvSpPr>
        <p:spPr>
          <a:xfrm rot="16200000">
            <a:off x="8679426" y="3345426"/>
            <a:ext cx="6858001" cy="16714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0A0D85-9589-64EC-449A-E990B2577406}"/>
              </a:ext>
            </a:extLst>
          </p:cNvPr>
          <p:cNvSpPr/>
          <p:nvPr/>
        </p:nvSpPr>
        <p:spPr>
          <a:xfrm>
            <a:off x="157316" y="6676104"/>
            <a:ext cx="11857703" cy="18189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87168333-F3B4-2D46-0F8D-0393229D6B20}"/>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60725" y="279609"/>
            <a:ext cx="1466655" cy="501432"/>
          </a:xfrm>
          <a:prstGeom prst="rect">
            <a:avLst/>
          </a:prstGeom>
          <a:noFill/>
          <a:ln>
            <a:noFill/>
          </a:ln>
        </p:spPr>
      </p:pic>
      <p:sp>
        <p:nvSpPr>
          <p:cNvPr id="8" name="TextBox 7">
            <a:extLst>
              <a:ext uri="{FF2B5EF4-FFF2-40B4-BE49-F238E27FC236}">
                <a16:creationId xmlns:a16="http://schemas.microsoft.com/office/drawing/2014/main" id="{82B17BAB-0979-9D0F-960F-1086541B707B}"/>
              </a:ext>
            </a:extLst>
          </p:cNvPr>
          <p:cNvSpPr txBox="1"/>
          <p:nvPr/>
        </p:nvSpPr>
        <p:spPr>
          <a:xfrm>
            <a:off x="2432289" y="1182221"/>
            <a:ext cx="6663940" cy="480131"/>
          </a:xfrm>
          <a:prstGeom prst="rect">
            <a:avLst/>
          </a:prstGeom>
          <a:noFill/>
        </p:spPr>
        <p:txBody>
          <a:bodyPr wrap="none" rtlCol="0">
            <a:spAutoFit/>
          </a:bodyPr>
          <a:lstStyle/>
          <a:p>
            <a:pPr>
              <a:lnSpc>
                <a:spcPct val="90000"/>
              </a:lnSpc>
              <a:spcBef>
                <a:spcPct val="0"/>
              </a:spcBef>
              <a:spcAft>
                <a:spcPts val="600"/>
              </a:spcAft>
            </a:pPr>
            <a:r>
              <a:rPr lang="en-US" sz="2800" b="1">
                <a:solidFill>
                  <a:schemeClr val="tx2">
                    <a:lumMod val="50000"/>
                  </a:schemeClr>
                </a:solidFill>
                <a:ea typeface="+mj-ea"/>
                <a:cs typeface="+mj-cs"/>
              </a:rPr>
              <a:t>How Did We Get To This Financial Problem?</a:t>
            </a:r>
          </a:p>
        </p:txBody>
      </p:sp>
      <p:sp>
        <p:nvSpPr>
          <p:cNvPr id="9" name="TextBox 8">
            <a:extLst>
              <a:ext uri="{FF2B5EF4-FFF2-40B4-BE49-F238E27FC236}">
                <a16:creationId xmlns:a16="http://schemas.microsoft.com/office/drawing/2014/main" id="{2D9E5C88-4A6E-67E2-31E5-6BBD55BCFD41}"/>
              </a:ext>
            </a:extLst>
          </p:cNvPr>
          <p:cNvSpPr txBox="1"/>
          <p:nvPr/>
        </p:nvSpPr>
        <p:spPr>
          <a:xfrm>
            <a:off x="660725" y="2413796"/>
            <a:ext cx="10644366" cy="3477875"/>
          </a:xfrm>
          <a:prstGeom prst="rect">
            <a:avLst/>
          </a:prstGeom>
          <a:noFill/>
        </p:spPr>
        <p:txBody>
          <a:bodyPr wrap="square" rtlCol="0">
            <a:spAutoFit/>
          </a:bodyPr>
          <a:lstStyle/>
          <a:p>
            <a:pPr marL="457200" indent="-457200" defTabSz="786384">
              <a:spcAft>
                <a:spcPts val="600"/>
              </a:spcAft>
              <a:buFont typeface="Symbol" panose="05050102010706020507" pitchFamily="18" charset="2"/>
              <a:buChar char=""/>
            </a:pPr>
            <a:r>
              <a:rPr lang="en-US" sz="2000"/>
              <a:t>“Trend” is the crutch the benefits industry has used to justify rising costs.  Every renewal employers are told – “</a:t>
            </a:r>
            <a:r>
              <a:rPr lang="en-US" sz="2000" kern="1200">
                <a:solidFill>
                  <a:schemeClr val="tx1"/>
                </a:solidFill>
                <a:latin typeface="+mn-lt"/>
                <a:ea typeface="+mn-ea"/>
                <a:cs typeface="+mn-cs"/>
              </a:rPr>
              <a:t>there really isn’t much </a:t>
            </a:r>
            <a:r>
              <a:rPr lang="en-US" sz="2000"/>
              <a:t>you</a:t>
            </a:r>
            <a:r>
              <a:rPr lang="en-US" sz="2000" kern="1200">
                <a:solidFill>
                  <a:schemeClr val="tx1"/>
                </a:solidFill>
                <a:latin typeface="+mn-lt"/>
                <a:ea typeface="+mn-ea"/>
                <a:cs typeface="+mn-cs"/>
              </a:rPr>
              <a:t> can do, it’s just </a:t>
            </a:r>
            <a:r>
              <a:rPr lang="en-US" sz="2000" b="1" u="sng" kern="1200">
                <a:solidFill>
                  <a:schemeClr val="tx1"/>
                </a:solidFill>
                <a:latin typeface="+mn-lt"/>
                <a:ea typeface="+mn-ea"/>
                <a:cs typeface="+mn-cs"/>
              </a:rPr>
              <a:t>Trend</a:t>
            </a:r>
            <a:r>
              <a:rPr lang="en-US" sz="2000" kern="1200">
                <a:solidFill>
                  <a:schemeClr val="tx1"/>
                </a:solidFill>
                <a:latin typeface="+mn-lt"/>
                <a:ea typeface="+mn-ea"/>
                <a:cs typeface="+mn-cs"/>
              </a:rPr>
              <a:t> that is causing the problem”.</a:t>
            </a:r>
          </a:p>
          <a:p>
            <a:pPr defTabSz="786384">
              <a:spcAft>
                <a:spcPts val="600"/>
              </a:spcAft>
            </a:pPr>
            <a:endParaRPr lang="en-US" sz="2000" kern="1200">
              <a:solidFill>
                <a:schemeClr val="tx1"/>
              </a:solidFill>
              <a:latin typeface="+mn-lt"/>
              <a:ea typeface="+mn-ea"/>
              <a:cs typeface="+mn-cs"/>
            </a:endParaRPr>
          </a:p>
          <a:p>
            <a:pPr marL="457200" indent="-457200" defTabSz="786384">
              <a:spcAft>
                <a:spcPts val="600"/>
              </a:spcAft>
              <a:buFont typeface="Symbol" panose="05050102010706020507" pitchFamily="18" charset="2"/>
              <a:buChar char=""/>
            </a:pPr>
            <a:r>
              <a:rPr lang="en-US" sz="2000" kern="1200">
                <a:solidFill>
                  <a:schemeClr val="tx1"/>
                </a:solidFill>
                <a:latin typeface="+mn-lt"/>
                <a:ea typeface="+mn-ea"/>
                <a:cs typeface="+mn-cs"/>
              </a:rPr>
              <a:t>Trend is driven by a system of network/carrier driven fee-for-service medicine</a:t>
            </a:r>
            <a:r>
              <a:rPr lang="en-US" sz="2000"/>
              <a:t> that hides multiple</a:t>
            </a:r>
            <a:r>
              <a:rPr lang="en-US" sz="2000" kern="1200">
                <a:solidFill>
                  <a:schemeClr val="tx1"/>
                </a:solidFill>
                <a:latin typeface="+mn-lt"/>
                <a:ea typeface="+mn-ea"/>
                <a:cs typeface="+mn-cs"/>
              </a:rPr>
              <a:t> conflicts of interest raising costs that exposes the employer to </a:t>
            </a:r>
            <a:r>
              <a:rPr lang="en-US" sz="2000"/>
              <a:t>failure to meet their</a:t>
            </a:r>
            <a:r>
              <a:rPr lang="en-US" sz="2000" kern="1200">
                <a:solidFill>
                  <a:schemeClr val="tx1"/>
                </a:solidFill>
                <a:latin typeface="+mn-lt"/>
                <a:ea typeface="+mn-ea"/>
                <a:cs typeface="+mn-cs"/>
              </a:rPr>
              <a:t> fiduciary obligations, it’s a smokescreen.</a:t>
            </a:r>
          </a:p>
          <a:p>
            <a:pPr defTabSz="786384">
              <a:spcAft>
                <a:spcPts val="600"/>
              </a:spcAft>
            </a:pPr>
            <a:endParaRPr lang="en-US" sz="2000" kern="1200">
              <a:solidFill>
                <a:schemeClr val="tx1"/>
              </a:solidFill>
              <a:latin typeface="+mn-lt"/>
              <a:ea typeface="+mn-ea"/>
              <a:cs typeface="+mn-cs"/>
            </a:endParaRPr>
          </a:p>
          <a:p>
            <a:pPr marL="457200" indent="-457200" defTabSz="786384">
              <a:spcAft>
                <a:spcPts val="600"/>
              </a:spcAft>
              <a:buFont typeface="Symbol" panose="05050102010706020507" pitchFamily="18" charset="2"/>
              <a:buChar char=""/>
            </a:pPr>
            <a:r>
              <a:rPr lang="en-US" sz="2000" kern="1200">
                <a:solidFill>
                  <a:schemeClr val="tx1"/>
                </a:solidFill>
                <a:latin typeface="+mn-lt"/>
                <a:ea typeface="+mn-ea"/>
                <a:cs typeface="+mn-cs"/>
              </a:rPr>
              <a:t>Employer sponsored </a:t>
            </a:r>
            <a:r>
              <a:rPr lang="en-US" sz="2000"/>
              <a:t>h</a:t>
            </a:r>
            <a:r>
              <a:rPr lang="en-US" sz="2000" kern="1200">
                <a:solidFill>
                  <a:schemeClr val="tx1"/>
                </a:solidFill>
                <a:latin typeface="+mn-lt"/>
                <a:ea typeface="+mn-ea"/>
                <a:cs typeface="+mn-cs"/>
              </a:rPr>
              <a:t>ealth benefit plans can either passively accept </a:t>
            </a:r>
            <a:r>
              <a:rPr lang="en-US" sz="2000"/>
              <a:t>Trend </a:t>
            </a:r>
            <a:r>
              <a:rPr lang="en-US" sz="2000" kern="1200">
                <a:solidFill>
                  <a:schemeClr val="tx1"/>
                </a:solidFill>
                <a:latin typeface="+mn-lt"/>
                <a:ea typeface="+mn-ea"/>
                <a:cs typeface="+mn-cs"/>
              </a:rPr>
              <a:t>or</a:t>
            </a:r>
            <a:r>
              <a:rPr lang="en-US" sz="2000"/>
              <a:t> </a:t>
            </a:r>
            <a:r>
              <a:rPr lang="en-US" sz="2000" kern="1200">
                <a:solidFill>
                  <a:schemeClr val="tx1"/>
                </a:solidFill>
                <a:latin typeface="+mn-lt"/>
                <a:ea typeface="+mn-ea"/>
                <a:cs typeface="+mn-cs"/>
              </a:rPr>
              <a:t>attack it.  It’s a choice</a:t>
            </a:r>
            <a:r>
              <a:rPr lang="en-US" sz="2000"/>
              <a:t>.</a:t>
            </a:r>
          </a:p>
        </p:txBody>
      </p:sp>
    </p:spTree>
    <p:extLst>
      <p:ext uri="{BB962C8B-B14F-4D97-AF65-F5344CB8AC3E}">
        <p14:creationId xmlns:p14="http://schemas.microsoft.com/office/powerpoint/2010/main" val="678415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0CCD13-4656-E980-C805-03CE0DB0F5C7}"/>
              </a:ext>
            </a:extLst>
          </p:cNvPr>
          <p:cNvSpPr>
            <a:spLocks noGrp="1"/>
          </p:cNvSpPr>
          <p:nvPr>
            <p:ph type="sldNum" sz="quarter" idx="12"/>
          </p:nvPr>
        </p:nvSpPr>
        <p:spPr/>
        <p:txBody>
          <a:bodyPr/>
          <a:lstStyle/>
          <a:p>
            <a:fld id="{7FF590C2-1B32-42D0-A239-64E2457F8356}" type="slidenum">
              <a:rPr lang="en-US" smtClean="0"/>
              <a:t>4</a:t>
            </a:fld>
            <a:endParaRPr lang="en-US"/>
          </a:p>
        </p:txBody>
      </p:sp>
      <p:sp>
        <p:nvSpPr>
          <p:cNvPr id="3" name="Rectangle 2">
            <a:extLst>
              <a:ext uri="{FF2B5EF4-FFF2-40B4-BE49-F238E27FC236}">
                <a16:creationId xmlns:a16="http://schemas.microsoft.com/office/drawing/2014/main" id="{89686D29-EBD7-B6F8-AF91-FBB29FBA74E5}"/>
              </a:ext>
            </a:extLst>
          </p:cNvPr>
          <p:cNvSpPr/>
          <p:nvPr/>
        </p:nvSpPr>
        <p:spPr>
          <a:xfrm>
            <a:off x="167148" y="0"/>
            <a:ext cx="11936362" cy="18681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13BF2D-BCAE-64C6-4D8D-4DA3209617F6}"/>
              </a:ext>
            </a:extLst>
          </p:cNvPr>
          <p:cNvSpPr/>
          <p:nvPr/>
        </p:nvSpPr>
        <p:spPr>
          <a:xfrm rot="16200000">
            <a:off x="-3350343" y="3350341"/>
            <a:ext cx="6858001" cy="15731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9C65A3-591A-0BC8-3701-F55BB0B55156}"/>
              </a:ext>
            </a:extLst>
          </p:cNvPr>
          <p:cNvSpPr/>
          <p:nvPr/>
        </p:nvSpPr>
        <p:spPr>
          <a:xfrm rot="16200000">
            <a:off x="8679426" y="3345426"/>
            <a:ext cx="6858001" cy="16714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0A0D85-9589-64EC-449A-E990B2577406}"/>
              </a:ext>
            </a:extLst>
          </p:cNvPr>
          <p:cNvSpPr/>
          <p:nvPr/>
        </p:nvSpPr>
        <p:spPr>
          <a:xfrm>
            <a:off x="157316" y="6676104"/>
            <a:ext cx="11857703" cy="18189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E43CDC3-BF5A-5EB0-BB06-455FD4DA83F9}"/>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62672" y="175646"/>
            <a:ext cx="1466655" cy="501432"/>
          </a:xfrm>
          <a:prstGeom prst="rect">
            <a:avLst/>
          </a:prstGeom>
          <a:noFill/>
          <a:ln>
            <a:noFill/>
          </a:ln>
        </p:spPr>
      </p:pic>
      <p:sp>
        <p:nvSpPr>
          <p:cNvPr id="8" name="TextBox 7">
            <a:extLst>
              <a:ext uri="{FF2B5EF4-FFF2-40B4-BE49-F238E27FC236}">
                <a16:creationId xmlns:a16="http://schemas.microsoft.com/office/drawing/2014/main" id="{557C9935-4A3F-D35A-1F0B-F62AB677312B}"/>
              </a:ext>
            </a:extLst>
          </p:cNvPr>
          <p:cNvSpPr txBox="1"/>
          <p:nvPr/>
        </p:nvSpPr>
        <p:spPr>
          <a:xfrm>
            <a:off x="2111649" y="729924"/>
            <a:ext cx="8004177" cy="461665"/>
          </a:xfrm>
          <a:prstGeom prst="rect">
            <a:avLst/>
          </a:prstGeom>
          <a:noFill/>
        </p:spPr>
        <p:txBody>
          <a:bodyPr wrap="square" rtlCol="0">
            <a:spAutoFit/>
          </a:bodyPr>
          <a:lstStyle/>
          <a:p>
            <a:pPr algn="ctr"/>
            <a:r>
              <a:rPr lang="en-US" sz="2400" b="1"/>
              <a:t>Lower Costs, Better Benefits, and Fiduciary Assistance!</a:t>
            </a:r>
          </a:p>
        </p:txBody>
      </p:sp>
      <p:sp>
        <p:nvSpPr>
          <p:cNvPr id="9" name="Rectangle 8">
            <a:extLst>
              <a:ext uri="{FF2B5EF4-FFF2-40B4-BE49-F238E27FC236}">
                <a16:creationId xmlns:a16="http://schemas.microsoft.com/office/drawing/2014/main" id="{A7F68FAE-323B-3B56-99D9-C181990E52E4}"/>
              </a:ext>
            </a:extLst>
          </p:cNvPr>
          <p:cNvSpPr/>
          <p:nvPr/>
        </p:nvSpPr>
        <p:spPr>
          <a:xfrm>
            <a:off x="660725" y="1513172"/>
            <a:ext cx="2938440" cy="3173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Hospital with solid fill">
            <a:extLst>
              <a:ext uri="{FF2B5EF4-FFF2-40B4-BE49-F238E27FC236}">
                <a16:creationId xmlns:a16="http://schemas.microsoft.com/office/drawing/2014/main" id="{1F15E24D-7217-D934-1D02-721AB492D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82059" y="1564034"/>
            <a:ext cx="603380" cy="603380"/>
          </a:xfrm>
          <a:prstGeom prst="rect">
            <a:avLst/>
          </a:prstGeom>
        </p:spPr>
      </p:pic>
      <p:sp>
        <p:nvSpPr>
          <p:cNvPr id="11" name="TextBox 10">
            <a:extLst>
              <a:ext uri="{FF2B5EF4-FFF2-40B4-BE49-F238E27FC236}">
                <a16:creationId xmlns:a16="http://schemas.microsoft.com/office/drawing/2014/main" id="{8452E145-7E95-B8D9-6FF5-F7761E2250A3}"/>
              </a:ext>
            </a:extLst>
          </p:cNvPr>
          <p:cNvSpPr txBox="1"/>
          <p:nvPr/>
        </p:nvSpPr>
        <p:spPr>
          <a:xfrm>
            <a:off x="677115" y="2260480"/>
            <a:ext cx="2813269" cy="738664"/>
          </a:xfrm>
          <a:prstGeom prst="rect">
            <a:avLst/>
          </a:prstGeom>
          <a:noFill/>
        </p:spPr>
        <p:txBody>
          <a:bodyPr wrap="square" rtlCol="0">
            <a:spAutoFit/>
          </a:bodyPr>
          <a:lstStyle/>
          <a:p>
            <a:pPr algn="ctr"/>
            <a:r>
              <a:rPr lang="en-US" sz="1400" b="1" dirty="0"/>
              <a:t>On-site / Near-site</a:t>
            </a:r>
          </a:p>
          <a:p>
            <a:pPr algn="ctr"/>
            <a:r>
              <a:rPr lang="en-US" sz="1400" b="1" dirty="0"/>
              <a:t>Primary Care Health Centers</a:t>
            </a:r>
          </a:p>
          <a:p>
            <a:pPr algn="ctr"/>
            <a:r>
              <a:rPr lang="en-US" sz="1400" i="1" dirty="0"/>
              <a:t>(Eliminates Most “Trend”)</a:t>
            </a:r>
          </a:p>
        </p:txBody>
      </p:sp>
      <p:sp>
        <p:nvSpPr>
          <p:cNvPr id="12" name="TextBox 11">
            <a:extLst>
              <a:ext uri="{FF2B5EF4-FFF2-40B4-BE49-F238E27FC236}">
                <a16:creationId xmlns:a16="http://schemas.microsoft.com/office/drawing/2014/main" id="{327FF9DE-1656-5299-1D21-F9F3FA5F60BD}"/>
              </a:ext>
            </a:extLst>
          </p:cNvPr>
          <p:cNvSpPr txBox="1"/>
          <p:nvPr/>
        </p:nvSpPr>
        <p:spPr>
          <a:xfrm>
            <a:off x="754379" y="2997664"/>
            <a:ext cx="2813269" cy="646331"/>
          </a:xfrm>
          <a:prstGeom prst="rect">
            <a:avLst/>
          </a:prstGeom>
          <a:noFill/>
        </p:spPr>
        <p:txBody>
          <a:bodyPr wrap="square" rtlCol="0">
            <a:spAutoFit/>
          </a:bodyPr>
          <a:lstStyle/>
          <a:p>
            <a:pPr algn="ctr"/>
            <a:r>
              <a:rPr lang="en-US" sz="3600" b="1"/>
              <a:t>7 + % Savings</a:t>
            </a:r>
            <a:endParaRPr lang="en-US" sz="3600" i="1"/>
          </a:p>
        </p:txBody>
      </p:sp>
      <p:sp>
        <p:nvSpPr>
          <p:cNvPr id="13" name="TextBox 12">
            <a:extLst>
              <a:ext uri="{FF2B5EF4-FFF2-40B4-BE49-F238E27FC236}">
                <a16:creationId xmlns:a16="http://schemas.microsoft.com/office/drawing/2014/main" id="{452889E1-A333-3AC3-4AB7-0DAECACB5B9E}"/>
              </a:ext>
            </a:extLst>
          </p:cNvPr>
          <p:cNvSpPr txBox="1"/>
          <p:nvPr/>
        </p:nvSpPr>
        <p:spPr>
          <a:xfrm>
            <a:off x="562361" y="3639500"/>
            <a:ext cx="3063986" cy="400110"/>
          </a:xfrm>
          <a:prstGeom prst="rect">
            <a:avLst/>
          </a:prstGeom>
          <a:noFill/>
        </p:spPr>
        <p:txBody>
          <a:bodyPr wrap="square" rtlCol="0">
            <a:spAutoFit/>
          </a:bodyPr>
          <a:lstStyle/>
          <a:p>
            <a:pPr algn="ctr"/>
            <a:r>
              <a:rPr lang="en-US" sz="2000" b="1" u="sng"/>
              <a:t>Enhanced Benefits </a:t>
            </a:r>
            <a:endParaRPr lang="en-US" sz="2000" i="1" u="sng"/>
          </a:p>
        </p:txBody>
      </p:sp>
      <p:sp>
        <p:nvSpPr>
          <p:cNvPr id="14" name="TextBox 13">
            <a:extLst>
              <a:ext uri="{FF2B5EF4-FFF2-40B4-BE49-F238E27FC236}">
                <a16:creationId xmlns:a16="http://schemas.microsoft.com/office/drawing/2014/main" id="{06B3FEF9-02B8-E443-0BE1-39F69425BF18}"/>
              </a:ext>
            </a:extLst>
          </p:cNvPr>
          <p:cNvSpPr txBox="1"/>
          <p:nvPr/>
        </p:nvSpPr>
        <p:spPr>
          <a:xfrm>
            <a:off x="692403" y="4011377"/>
            <a:ext cx="2813269" cy="523220"/>
          </a:xfrm>
          <a:prstGeom prst="rect">
            <a:avLst/>
          </a:prstGeom>
          <a:noFill/>
        </p:spPr>
        <p:txBody>
          <a:bodyPr wrap="square" rtlCol="0">
            <a:spAutoFit/>
          </a:bodyPr>
          <a:lstStyle/>
          <a:p>
            <a:pPr algn="ctr"/>
            <a:r>
              <a:rPr lang="en-US" sz="1400" b="1"/>
              <a:t>Primary Care Visits, Labs, Generic Drugs – All Free </a:t>
            </a:r>
            <a:endParaRPr lang="en-US" sz="1400" i="1"/>
          </a:p>
        </p:txBody>
      </p:sp>
      <p:sp>
        <p:nvSpPr>
          <p:cNvPr id="15" name="TextBox 14">
            <a:extLst>
              <a:ext uri="{FF2B5EF4-FFF2-40B4-BE49-F238E27FC236}">
                <a16:creationId xmlns:a16="http://schemas.microsoft.com/office/drawing/2014/main" id="{1E1D679B-FF6C-6D8C-8531-8F944F79B1FB}"/>
              </a:ext>
            </a:extLst>
          </p:cNvPr>
          <p:cNvSpPr txBox="1"/>
          <p:nvPr/>
        </p:nvSpPr>
        <p:spPr>
          <a:xfrm>
            <a:off x="3677182" y="1162187"/>
            <a:ext cx="835991" cy="2554545"/>
          </a:xfrm>
          <a:prstGeom prst="rect">
            <a:avLst/>
          </a:prstGeom>
          <a:noFill/>
        </p:spPr>
        <p:txBody>
          <a:bodyPr wrap="square" rtlCol="0">
            <a:spAutoFit/>
          </a:bodyPr>
          <a:lstStyle/>
          <a:p>
            <a:pPr algn="ctr"/>
            <a:r>
              <a:rPr lang="en-US" sz="8000" b="1"/>
              <a:t> + </a:t>
            </a:r>
            <a:endParaRPr lang="en-US" sz="8000" i="1"/>
          </a:p>
        </p:txBody>
      </p:sp>
      <p:sp>
        <p:nvSpPr>
          <p:cNvPr id="16" name="Rectangle 15">
            <a:extLst>
              <a:ext uri="{FF2B5EF4-FFF2-40B4-BE49-F238E27FC236}">
                <a16:creationId xmlns:a16="http://schemas.microsoft.com/office/drawing/2014/main" id="{C8A146D3-9999-4911-CB92-136A0C2EDC4E}"/>
              </a:ext>
            </a:extLst>
          </p:cNvPr>
          <p:cNvSpPr/>
          <p:nvPr/>
        </p:nvSpPr>
        <p:spPr>
          <a:xfrm>
            <a:off x="4645393" y="1481999"/>
            <a:ext cx="2938440" cy="32043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ar graph with downward trend with solid fill">
            <a:extLst>
              <a:ext uri="{FF2B5EF4-FFF2-40B4-BE49-F238E27FC236}">
                <a16:creationId xmlns:a16="http://schemas.microsoft.com/office/drawing/2014/main" id="{FE186F47-3BE2-A5D6-EDAB-C5997A7294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70091" y="1621630"/>
            <a:ext cx="597901" cy="597901"/>
          </a:xfrm>
          <a:prstGeom prst="rect">
            <a:avLst/>
          </a:prstGeom>
        </p:spPr>
      </p:pic>
      <p:sp>
        <p:nvSpPr>
          <p:cNvPr id="18" name="TextBox 17">
            <a:extLst>
              <a:ext uri="{FF2B5EF4-FFF2-40B4-BE49-F238E27FC236}">
                <a16:creationId xmlns:a16="http://schemas.microsoft.com/office/drawing/2014/main" id="{D4CC4661-77FD-901F-DB5F-7BEFDBBADE89}"/>
              </a:ext>
            </a:extLst>
          </p:cNvPr>
          <p:cNvSpPr txBox="1"/>
          <p:nvPr/>
        </p:nvSpPr>
        <p:spPr>
          <a:xfrm>
            <a:off x="4566545" y="2210946"/>
            <a:ext cx="3063986" cy="738664"/>
          </a:xfrm>
          <a:prstGeom prst="rect">
            <a:avLst/>
          </a:prstGeom>
          <a:noFill/>
        </p:spPr>
        <p:txBody>
          <a:bodyPr wrap="square" rtlCol="0">
            <a:spAutoFit/>
          </a:bodyPr>
          <a:lstStyle/>
          <a:p>
            <a:pPr algn="ctr"/>
            <a:r>
              <a:rPr lang="en-US" sz="1400" b="1"/>
              <a:t>20 + % Savings Formula </a:t>
            </a:r>
          </a:p>
          <a:p>
            <a:pPr algn="ctr"/>
            <a:r>
              <a:rPr lang="en-US" sz="1400"/>
              <a:t>No conflicts Net Cost Rx PBM Program </a:t>
            </a:r>
          </a:p>
          <a:p>
            <a:pPr algn="ctr"/>
            <a:r>
              <a:rPr lang="en-US" sz="1400" i="1"/>
              <a:t>(Contract and Clinical Mgmt.)</a:t>
            </a:r>
          </a:p>
        </p:txBody>
      </p:sp>
      <p:sp>
        <p:nvSpPr>
          <p:cNvPr id="19" name="TextBox 18">
            <a:extLst>
              <a:ext uri="{FF2B5EF4-FFF2-40B4-BE49-F238E27FC236}">
                <a16:creationId xmlns:a16="http://schemas.microsoft.com/office/drawing/2014/main" id="{5D9324CB-E963-6481-BD90-F94B22DD43B4}"/>
              </a:ext>
            </a:extLst>
          </p:cNvPr>
          <p:cNvSpPr txBox="1"/>
          <p:nvPr/>
        </p:nvSpPr>
        <p:spPr>
          <a:xfrm>
            <a:off x="4770564" y="2971279"/>
            <a:ext cx="2813269" cy="646331"/>
          </a:xfrm>
          <a:prstGeom prst="rect">
            <a:avLst/>
          </a:prstGeom>
          <a:noFill/>
        </p:spPr>
        <p:txBody>
          <a:bodyPr wrap="square" rtlCol="0">
            <a:spAutoFit/>
          </a:bodyPr>
          <a:lstStyle/>
          <a:p>
            <a:pPr algn="ctr"/>
            <a:r>
              <a:rPr lang="en-US" sz="3600" b="1"/>
              <a:t>8 + % Savings</a:t>
            </a:r>
            <a:endParaRPr lang="en-US" sz="3600" i="1"/>
          </a:p>
        </p:txBody>
      </p:sp>
      <p:sp>
        <p:nvSpPr>
          <p:cNvPr id="20" name="TextBox 19">
            <a:extLst>
              <a:ext uri="{FF2B5EF4-FFF2-40B4-BE49-F238E27FC236}">
                <a16:creationId xmlns:a16="http://schemas.microsoft.com/office/drawing/2014/main" id="{D0D9AD1D-B06D-3230-8D5B-6F846D4FE18F}"/>
              </a:ext>
            </a:extLst>
          </p:cNvPr>
          <p:cNvSpPr txBox="1"/>
          <p:nvPr/>
        </p:nvSpPr>
        <p:spPr>
          <a:xfrm>
            <a:off x="4614843" y="3647379"/>
            <a:ext cx="3063986" cy="400110"/>
          </a:xfrm>
          <a:prstGeom prst="rect">
            <a:avLst/>
          </a:prstGeom>
          <a:noFill/>
        </p:spPr>
        <p:txBody>
          <a:bodyPr wrap="square" rtlCol="0">
            <a:spAutoFit/>
          </a:bodyPr>
          <a:lstStyle/>
          <a:p>
            <a:pPr algn="ctr"/>
            <a:r>
              <a:rPr lang="en-US" sz="2000" b="1" u="sng"/>
              <a:t>Enhanced Benefits </a:t>
            </a:r>
            <a:endParaRPr lang="en-US" sz="2000" i="1" u="sng"/>
          </a:p>
        </p:txBody>
      </p:sp>
      <p:sp>
        <p:nvSpPr>
          <p:cNvPr id="21" name="TextBox 20">
            <a:extLst>
              <a:ext uri="{FF2B5EF4-FFF2-40B4-BE49-F238E27FC236}">
                <a16:creationId xmlns:a16="http://schemas.microsoft.com/office/drawing/2014/main" id="{558CD92A-0164-1A5A-057D-E9FC9535883F}"/>
              </a:ext>
            </a:extLst>
          </p:cNvPr>
          <p:cNvSpPr txBox="1"/>
          <p:nvPr/>
        </p:nvSpPr>
        <p:spPr>
          <a:xfrm>
            <a:off x="4707978" y="4010647"/>
            <a:ext cx="2813269" cy="523220"/>
          </a:xfrm>
          <a:prstGeom prst="rect">
            <a:avLst/>
          </a:prstGeom>
          <a:noFill/>
        </p:spPr>
        <p:txBody>
          <a:bodyPr wrap="square" rtlCol="0">
            <a:spAutoFit/>
          </a:bodyPr>
          <a:lstStyle/>
          <a:p>
            <a:pPr algn="ctr"/>
            <a:r>
              <a:rPr lang="en-US" sz="1400" b="1"/>
              <a:t>Helps reduce unnecessary out of pocket costs </a:t>
            </a:r>
            <a:endParaRPr lang="en-US" sz="1400" i="1"/>
          </a:p>
        </p:txBody>
      </p:sp>
      <p:sp>
        <p:nvSpPr>
          <p:cNvPr id="22" name="TextBox 21">
            <a:extLst>
              <a:ext uri="{FF2B5EF4-FFF2-40B4-BE49-F238E27FC236}">
                <a16:creationId xmlns:a16="http://schemas.microsoft.com/office/drawing/2014/main" id="{6312A42D-2329-06EF-7A51-A8811FDBF408}"/>
              </a:ext>
            </a:extLst>
          </p:cNvPr>
          <p:cNvSpPr txBox="1"/>
          <p:nvPr/>
        </p:nvSpPr>
        <p:spPr>
          <a:xfrm>
            <a:off x="7604795" y="1084955"/>
            <a:ext cx="835991" cy="2554545"/>
          </a:xfrm>
          <a:prstGeom prst="rect">
            <a:avLst/>
          </a:prstGeom>
          <a:noFill/>
        </p:spPr>
        <p:txBody>
          <a:bodyPr wrap="square" rtlCol="0">
            <a:spAutoFit/>
          </a:bodyPr>
          <a:lstStyle/>
          <a:p>
            <a:pPr algn="ctr"/>
            <a:r>
              <a:rPr lang="en-US" sz="8000" b="1"/>
              <a:t> + </a:t>
            </a:r>
            <a:endParaRPr lang="en-US" sz="8000" i="1"/>
          </a:p>
        </p:txBody>
      </p:sp>
      <p:sp>
        <p:nvSpPr>
          <p:cNvPr id="23" name="Rectangle 22">
            <a:extLst>
              <a:ext uri="{FF2B5EF4-FFF2-40B4-BE49-F238E27FC236}">
                <a16:creationId xmlns:a16="http://schemas.microsoft.com/office/drawing/2014/main" id="{4BAF9F39-D394-A77A-36A2-11B467AA1988}"/>
              </a:ext>
            </a:extLst>
          </p:cNvPr>
          <p:cNvSpPr/>
          <p:nvPr/>
        </p:nvSpPr>
        <p:spPr>
          <a:xfrm>
            <a:off x="8499181" y="1481999"/>
            <a:ext cx="2938440" cy="3213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Doctor male with solid fill">
            <a:extLst>
              <a:ext uri="{FF2B5EF4-FFF2-40B4-BE49-F238E27FC236}">
                <a16:creationId xmlns:a16="http://schemas.microsoft.com/office/drawing/2014/main" id="{9A1B1FE4-4DD4-45CB-A85D-218A208027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01756" y="1621581"/>
            <a:ext cx="558833" cy="558833"/>
          </a:xfrm>
          <a:prstGeom prst="rect">
            <a:avLst/>
          </a:prstGeom>
        </p:spPr>
      </p:pic>
      <p:sp>
        <p:nvSpPr>
          <p:cNvPr id="25" name="TextBox 24">
            <a:extLst>
              <a:ext uri="{FF2B5EF4-FFF2-40B4-BE49-F238E27FC236}">
                <a16:creationId xmlns:a16="http://schemas.microsoft.com/office/drawing/2014/main" id="{CE6C9B66-E4AF-987A-557A-4DDEADCE88DF}"/>
              </a:ext>
            </a:extLst>
          </p:cNvPr>
          <p:cNvSpPr txBox="1"/>
          <p:nvPr/>
        </p:nvSpPr>
        <p:spPr>
          <a:xfrm>
            <a:off x="8574539" y="2261087"/>
            <a:ext cx="2813269" cy="738664"/>
          </a:xfrm>
          <a:prstGeom prst="rect">
            <a:avLst/>
          </a:prstGeom>
          <a:noFill/>
        </p:spPr>
        <p:txBody>
          <a:bodyPr wrap="square" rtlCol="0">
            <a:spAutoFit/>
          </a:bodyPr>
          <a:lstStyle/>
          <a:p>
            <a:pPr algn="ctr"/>
            <a:r>
              <a:rPr lang="en-US" sz="1400" b="1" dirty="0"/>
              <a:t>Nurse Driven</a:t>
            </a:r>
          </a:p>
          <a:p>
            <a:pPr algn="ctr"/>
            <a:r>
              <a:rPr lang="en-US" sz="1400" dirty="0"/>
              <a:t>Health Management </a:t>
            </a:r>
          </a:p>
          <a:p>
            <a:pPr algn="ctr"/>
            <a:r>
              <a:rPr lang="en-US" sz="1400" i="1" dirty="0"/>
              <a:t>(Utilization, Quality, and Price) </a:t>
            </a:r>
          </a:p>
        </p:txBody>
      </p:sp>
      <p:sp>
        <p:nvSpPr>
          <p:cNvPr id="26" name="TextBox 25">
            <a:extLst>
              <a:ext uri="{FF2B5EF4-FFF2-40B4-BE49-F238E27FC236}">
                <a16:creationId xmlns:a16="http://schemas.microsoft.com/office/drawing/2014/main" id="{870916C6-8D16-0868-987E-918D112D758A}"/>
              </a:ext>
            </a:extLst>
          </p:cNvPr>
          <p:cNvSpPr txBox="1"/>
          <p:nvPr/>
        </p:nvSpPr>
        <p:spPr>
          <a:xfrm>
            <a:off x="8574537" y="2993169"/>
            <a:ext cx="2813269" cy="646331"/>
          </a:xfrm>
          <a:prstGeom prst="rect">
            <a:avLst/>
          </a:prstGeom>
          <a:noFill/>
        </p:spPr>
        <p:txBody>
          <a:bodyPr wrap="square" rtlCol="0">
            <a:spAutoFit/>
          </a:bodyPr>
          <a:lstStyle/>
          <a:p>
            <a:pPr algn="ctr"/>
            <a:r>
              <a:rPr lang="en-US" sz="3600" b="1"/>
              <a:t>8 + %Savings</a:t>
            </a:r>
            <a:endParaRPr lang="en-US" sz="3600" i="1"/>
          </a:p>
        </p:txBody>
      </p:sp>
      <p:sp>
        <p:nvSpPr>
          <p:cNvPr id="27" name="TextBox 26">
            <a:extLst>
              <a:ext uri="{FF2B5EF4-FFF2-40B4-BE49-F238E27FC236}">
                <a16:creationId xmlns:a16="http://schemas.microsoft.com/office/drawing/2014/main" id="{BE886A62-7A1A-E987-F847-70F94E5EB350}"/>
              </a:ext>
            </a:extLst>
          </p:cNvPr>
          <p:cNvSpPr txBox="1"/>
          <p:nvPr/>
        </p:nvSpPr>
        <p:spPr>
          <a:xfrm>
            <a:off x="8467289" y="3647378"/>
            <a:ext cx="3063986" cy="400110"/>
          </a:xfrm>
          <a:prstGeom prst="rect">
            <a:avLst/>
          </a:prstGeom>
          <a:noFill/>
        </p:spPr>
        <p:txBody>
          <a:bodyPr wrap="square" rtlCol="0">
            <a:spAutoFit/>
          </a:bodyPr>
          <a:lstStyle/>
          <a:p>
            <a:pPr algn="ctr"/>
            <a:r>
              <a:rPr lang="en-US" sz="2000" b="1" u="sng"/>
              <a:t>Enhanced Benefits </a:t>
            </a:r>
            <a:endParaRPr lang="en-US" sz="2000" i="1" u="sng"/>
          </a:p>
        </p:txBody>
      </p:sp>
      <p:pic>
        <p:nvPicPr>
          <p:cNvPr id="29" name="Picture 28">
            <a:extLst>
              <a:ext uri="{FF2B5EF4-FFF2-40B4-BE49-F238E27FC236}">
                <a16:creationId xmlns:a16="http://schemas.microsoft.com/office/drawing/2014/main" id="{36B95D24-AF2F-B078-0BCE-8644B459F53F}"/>
              </a:ext>
            </a:extLst>
          </p:cNvPr>
          <p:cNvPicPr>
            <a:picLocks noChangeAspect="1"/>
          </p:cNvPicPr>
          <p:nvPr/>
        </p:nvPicPr>
        <p:blipFill>
          <a:blip r:embed="rId10"/>
          <a:stretch>
            <a:fillRect/>
          </a:stretch>
        </p:blipFill>
        <p:spPr>
          <a:xfrm>
            <a:off x="3286087" y="5291720"/>
            <a:ext cx="563121" cy="540596"/>
          </a:xfrm>
          <a:prstGeom prst="rect">
            <a:avLst/>
          </a:prstGeom>
        </p:spPr>
      </p:pic>
      <p:sp>
        <p:nvSpPr>
          <p:cNvPr id="30" name="TextBox 29">
            <a:extLst>
              <a:ext uri="{FF2B5EF4-FFF2-40B4-BE49-F238E27FC236}">
                <a16:creationId xmlns:a16="http://schemas.microsoft.com/office/drawing/2014/main" id="{E1F9D580-F319-8683-97BD-9DF464AE80EC}"/>
              </a:ext>
            </a:extLst>
          </p:cNvPr>
          <p:cNvSpPr txBox="1"/>
          <p:nvPr/>
        </p:nvSpPr>
        <p:spPr>
          <a:xfrm>
            <a:off x="3859041" y="5095303"/>
            <a:ext cx="5058120" cy="1077218"/>
          </a:xfrm>
          <a:prstGeom prst="rect">
            <a:avLst/>
          </a:prstGeom>
          <a:noFill/>
        </p:spPr>
        <p:txBody>
          <a:bodyPr wrap="square" rtlCol="0">
            <a:spAutoFit/>
          </a:bodyPr>
          <a:lstStyle/>
          <a:p>
            <a:pPr algn="ctr"/>
            <a:r>
              <a:rPr lang="en-US" sz="1600" b="1" dirty="0"/>
              <a:t>The Key is the sharing of data between the programs coupled with referral transfers between the Health Center to the Population Health Nurses to facilitate most appropriate selection of treatment venue and providers. </a:t>
            </a:r>
            <a:endParaRPr lang="en-US" sz="1600" dirty="0"/>
          </a:p>
        </p:txBody>
      </p:sp>
      <p:sp>
        <p:nvSpPr>
          <p:cNvPr id="32" name="TextBox 31">
            <a:extLst>
              <a:ext uri="{FF2B5EF4-FFF2-40B4-BE49-F238E27FC236}">
                <a16:creationId xmlns:a16="http://schemas.microsoft.com/office/drawing/2014/main" id="{288B7E3D-8CB8-C20A-0048-7C45CA7B1B1F}"/>
              </a:ext>
            </a:extLst>
          </p:cNvPr>
          <p:cNvSpPr txBox="1"/>
          <p:nvPr/>
        </p:nvSpPr>
        <p:spPr>
          <a:xfrm>
            <a:off x="8624352" y="3956451"/>
            <a:ext cx="2813269" cy="738664"/>
          </a:xfrm>
          <a:prstGeom prst="rect">
            <a:avLst/>
          </a:prstGeom>
          <a:noFill/>
        </p:spPr>
        <p:txBody>
          <a:bodyPr wrap="square" rtlCol="0">
            <a:spAutoFit/>
          </a:bodyPr>
          <a:lstStyle/>
          <a:p>
            <a:pPr algn="ctr"/>
            <a:r>
              <a:rPr lang="en-US" sz="1400" b="1" dirty="0"/>
              <a:t>Patients work with the Nurses  and Deductibles and Co-Insurance are</a:t>
            </a:r>
          </a:p>
          <a:p>
            <a:pPr algn="ctr"/>
            <a:r>
              <a:rPr lang="en-US" sz="1400" b="1" dirty="0"/>
              <a:t>Reduced or Waved </a:t>
            </a:r>
            <a:endParaRPr lang="en-US" sz="1400" i="1" dirty="0"/>
          </a:p>
        </p:txBody>
      </p:sp>
    </p:spTree>
    <p:extLst>
      <p:ext uri="{BB962C8B-B14F-4D97-AF65-F5344CB8AC3E}">
        <p14:creationId xmlns:p14="http://schemas.microsoft.com/office/powerpoint/2010/main" val="348967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0CCD13-4656-E980-C805-03CE0DB0F5C7}"/>
              </a:ext>
            </a:extLst>
          </p:cNvPr>
          <p:cNvSpPr>
            <a:spLocks noGrp="1"/>
          </p:cNvSpPr>
          <p:nvPr>
            <p:ph type="sldNum" sz="quarter" idx="12"/>
          </p:nvPr>
        </p:nvSpPr>
        <p:spPr/>
        <p:txBody>
          <a:bodyPr/>
          <a:lstStyle/>
          <a:p>
            <a:fld id="{7FF590C2-1B32-42D0-A239-64E2457F8356}" type="slidenum">
              <a:rPr lang="en-US" smtClean="0"/>
              <a:t>5</a:t>
            </a:fld>
            <a:endParaRPr lang="en-US"/>
          </a:p>
        </p:txBody>
      </p:sp>
      <p:sp>
        <p:nvSpPr>
          <p:cNvPr id="3" name="Rectangle 2">
            <a:extLst>
              <a:ext uri="{FF2B5EF4-FFF2-40B4-BE49-F238E27FC236}">
                <a16:creationId xmlns:a16="http://schemas.microsoft.com/office/drawing/2014/main" id="{89686D29-EBD7-B6F8-AF91-FBB29FBA74E5}"/>
              </a:ext>
            </a:extLst>
          </p:cNvPr>
          <p:cNvSpPr/>
          <p:nvPr/>
        </p:nvSpPr>
        <p:spPr>
          <a:xfrm>
            <a:off x="167148" y="0"/>
            <a:ext cx="11936362" cy="18681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13BF2D-BCAE-64C6-4D8D-4DA3209617F6}"/>
              </a:ext>
            </a:extLst>
          </p:cNvPr>
          <p:cNvSpPr/>
          <p:nvPr/>
        </p:nvSpPr>
        <p:spPr>
          <a:xfrm rot="16200000">
            <a:off x="-3350343" y="3350341"/>
            <a:ext cx="6858001" cy="15731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9C65A3-591A-0BC8-3701-F55BB0B55156}"/>
              </a:ext>
            </a:extLst>
          </p:cNvPr>
          <p:cNvSpPr/>
          <p:nvPr/>
        </p:nvSpPr>
        <p:spPr>
          <a:xfrm rot="16200000">
            <a:off x="8679426" y="3345426"/>
            <a:ext cx="6858001" cy="16714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0A0D85-9589-64EC-449A-E990B2577406}"/>
              </a:ext>
            </a:extLst>
          </p:cNvPr>
          <p:cNvSpPr/>
          <p:nvPr/>
        </p:nvSpPr>
        <p:spPr>
          <a:xfrm>
            <a:off x="157316" y="6676104"/>
            <a:ext cx="11857703" cy="18189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0A3CD09-26E6-29B1-C016-8F80D9C50101}"/>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56532" y="191010"/>
            <a:ext cx="1466655" cy="501432"/>
          </a:xfrm>
          <a:prstGeom prst="rect">
            <a:avLst/>
          </a:prstGeom>
          <a:noFill/>
          <a:ln>
            <a:noFill/>
          </a:ln>
        </p:spPr>
      </p:pic>
      <p:sp>
        <p:nvSpPr>
          <p:cNvPr id="8" name="TextBox 7">
            <a:extLst>
              <a:ext uri="{FF2B5EF4-FFF2-40B4-BE49-F238E27FC236}">
                <a16:creationId xmlns:a16="http://schemas.microsoft.com/office/drawing/2014/main" id="{2D09CDB7-D107-C928-2DEE-7918CE859A27}"/>
              </a:ext>
            </a:extLst>
          </p:cNvPr>
          <p:cNvSpPr txBox="1"/>
          <p:nvPr/>
        </p:nvSpPr>
        <p:spPr>
          <a:xfrm>
            <a:off x="2614225" y="377811"/>
            <a:ext cx="7788479" cy="461665"/>
          </a:xfrm>
          <a:prstGeom prst="rect">
            <a:avLst/>
          </a:prstGeom>
          <a:noFill/>
        </p:spPr>
        <p:txBody>
          <a:bodyPr wrap="none" rtlCol="0">
            <a:spAutoFit/>
          </a:bodyPr>
          <a:lstStyle/>
          <a:p>
            <a:r>
              <a:rPr lang="en-US" sz="2400" b="1" dirty="0"/>
              <a:t>Lancaster/Lebanon Intermediate Unit Results, Lancaster, PA</a:t>
            </a:r>
          </a:p>
        </p:txBody>
      </p:sp>
      <p:graphicFrame>
        <p:nvGraphicFramePr>
          <p:cNvPr id="9" name="Table 8">
            <a:extLst>
              <a:ext uri="{FF2B5EF4-FFF2-40B4-BE49-F238E27FC236}">
                <a16:creationId xmlns:a16="http://schemas.microsoft.com/office/drawing/2014/main" id="{7D49EA2E-AFB8-9271-875B-67B45FEAF48E}"/>
              </a:ext>
            </a:extLst>
          </p:cNvPr>
          <p:cNvGraphicFramePr>
            <a:graphicFrameLocks noGrp="1"/>
          </p:cNvGraphicFramePr>
          <p:nvPr>
            <p:extLst>
              <p:ext uri="{D42A27DB-BD31-4B8C-83A1-F6EECF244321}">
                <p14:modId xmlns:p14="http://schemas.microsoft.com/office/powerpoint/2010/main" val="3843430315"/>
              </p:ext>
            </p:extLst>
          </p:nvPr>
        </p:nvGraphicFramePr>
        <p:xfrm>
          <a:off x="851133" y="1043842"/>
          <a:ext cx="10758013" cy="3919843"/>
        </p:xfrm>
        <a:graphic>
          <a:graphicData uri="http://schemas.openxmlformats.org/drawingml/2006/table">
            <a:tbl>
              <a:tblPr>
                <a:tableStyleId>{5C22544A-7EE6-4342-B048-85BDC9FD1C3A}</a:tableStyleId>
              </a:tblPr>
              <a:tblGrid>
                <a:gridCol w="1636948">
                  <a:extLst>
                    <a:ext uri="{9D8B030D-6E8A-4147-A177-3AD203B41FA5}">
                      <a16:colId xmlns:a16="http://schemas.microsoft.com/office/drawing/2014/main" val="2994388767"/>
                    </a:ext>
                  </a:extLst>
                </a:gridCol>
                <a:gridCol w="1981570">
                  <a:extLst>
                    <a:ext uri="{9D8B030D-6E8A-4147-A177-3AD203B41FA5}">
                      <a16:colId xmlns:a16="http://schemas.microsoft.com/office/drawing/2014/main" val="2495512299"/>
                    </a:ext>
                  </a:extLst>
                </a:gridCol>
                <a:gridCol w="1987413">
                  <a:extLst>
                    <a:ext uri="{9D8B030D-6E8A-4147-A177-3AD203B41FA5}">
                      <a16:colId xmlns:a16="http://schemas.microsoft.com/office/drawing/2014/main" val="3062440280"/>
                    </a:ext>
                  </a:extLst>
                </a:gridCol>
                <a:gridCol w="1740335">
                  <a:extLst>
                    <a:ext uri="{9D8B030D-6E8A-4147-A177-3AD203B41FA5}">
                      <a16:colId xmlns:a16="http://schemas.microsoft.com/office/drawing/2014/main" val="2738026880"/>
                    </a:ext>
                  </a:extLst>
                </a:gridCol>
                <a:gridCol w="1900303">
                  <a:extLst>
                    <a:ext uri="{9D8B030D-6E8A-4147-A177-3AD203B41FA5}">
                      <a16:colId xmlns:a16="http://schemas.microsoft.com/office/drawing/2014/main" val="3064893145"/>
                    </a:ext>
                  </a:extLst>
                </a:gridCol>
                <a:gridCol w="1511444">
                  <a:extLst>
                    <a:ext uri="{9D8B030D-6E8A-4147-A177-3AD203B41FA5}">
                      <a16:colId xmlns:a16="http://schemas.microsoft.com/office/drawing/2014/main" val="1427286314"/>
                    </a:ext>
                  </a:extLst>
                </a:gridCol>
              </a:tblGrid>
              <a:tr h="771195">
                <a:tc>
                  <a:txBody>
                    <a:bodyPr/>
                    <a:lstStyle/>
                    <a:p>
                      <a:pPr algn="ctr" fontAlgn="b"/>
                      <a:r>
                        <a:rPr lang="en-US" sz="1600" b="1" i="0" u="none" strike="noStrike">
                          <a:solidFill>
                            <a:schemeClr val="bg1"/>
                          </a:solidFill>
                          <a:effectLst/>
                        </a:rPr>
                        <a:t>Plan Years</a:t>
                      </a:r>
                      <a:endParaRPr lang="en-US" sz="1600" b="1" i="0" u="none" strike="noStrike">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en-US" sz="1600" b="1" i="0" u="none" strike="noStrike">
                          <a:solidFill>
                            <a:schemeClr val="bg1"/>
                          </a:solidFill>
                          <a:effectLst/>
                        </a:rPr>
                        <a:t>National</a:t>
                      </a:r>
                    </a:p>
                    <a:p>
                      <a:pPr algn="ctr" fontAlgn="b"/>
                      <a:r>
                        <a:rPr lang="en-US" sz="1600" b="1" i="0" u="none" strike="noStrike">
                          <a:solidFill>
                            <a:schemeClr val="bg1"/>
                          </a:solidFill>
                          <a:effectLst/>
                        </a:rPr>
                        <a:t>Trend Rates</a:t>
                      </a:r>
                      <a:endParaRPr lang="en-US" sz="1600" b="1" i="0" u="none" strike="noStrike">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en-US" sz="1600" b="1" i="0" u="none" strike="noStrike">
                          <a:solidFill>
                            <a:schemeClr val="bg1"/>
                          </a:solidFill>
                          <a:effectLst/>
                        </a:rPr>
                        <a:t>Expected Costs</a:t>
                      </a:r>
                    </a:p>
                    <a:p>
                      <a:pPr algn="ctr" fontAlgn="b"/>
                      <a:r>
                        <a:rPr lang="en-US" sz="1600" b="1" i="0" u="none" strike="noStrike">
                          <a:solidFill>
                            <a:schemeClr val="bg1"/>
                          </a:solidFill>
                          <a:effectLst/>
                        </a:rPr>
                        <a:t> </a:t>
                      </a:r>
                      <a:endParaRPr lang="en-US" sz="1600" b="1" i="0" u="none" strike="noStrike">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en-US" sz="1600" b="1" i="0" u="none" strike="noStrike" dirty="0">
                          <a:solidFill>
                            <a:schemeClr val="bg1"/>
                          </a:solidFill>
                          <a:effectLst/>
                        </a:rPr>
                        <a:t>Achievable</a:t>
                      </a:r>
                    </a:p>
                    <a:p>
                      <a:pPr algn="ctr" fontAlgn="b"/>
                      <a:r>
                        <a:rPr lang="en-US" sz="1600" b="1" i="0" u="none" strike="noStrike" dirty="0">
                          <a:solidFill>
                            <a:schemeClr val="bg1"/>
                          </a:solidFill>
                          <a:effectLst/>
                        </a:rPr>
                        <a:t>Trend at 50% of Historical </a:t>
                      </a:r>
                      <a:endParaRPr lang="en-US" sz="1600" b="1"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en-US" sz="1600" b="1" i="0" u="none" strike="noStrike">
                          <a:solidFill>
                            <a:schemeClr val="bg1"/>
                          </a:solidFill>
                          <a:effectLst/>
                        </a:rPr>
                        <a:t>Achievable </a:t>
                      </a:r>
                    </a:p>
                    <a:p>
                      <a:pPr algn="ctr" fontAlgn="b"/>
                      <a:r>
                        <a:rPr lang="en-US" sz="1600" b="1" i="0" u="none" strike="noStrike">
                          <a:solidFill>
                            <a:schemeClr val="bg1"/>
                          </a:solidFill>
                          <a:effectLst/>
                        </a:rPr>
                        <a:t>Costs</a:t>
                      </a:r>
                      <a:endParaRPr lang="en-US" sz="1600" b="1" i="0" u="none" strike="noStrike">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en-US" sz="1600" b="1" i="0" u="none" strike="noStrike" dirty="0">
                          <a:solidFill>
                            <a:schemeClr val="bg1"/>
                          </a:solidFill>
                          <a:effectLst/>
                        </a:rPr>
                        <a:t>Actual Costs **</a:t>
                      </a:r>
                      <a:endParaRPr lang="en-US" sz="1600" b="1"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4178119838"/>
                  </a:ext>
                </a:extLst>
              </a:tr>
              <a:tr h="313494">
                <a:tc>
                  <a:txBody>
                    <a:bodyPr/>
                    <a:lstStyle/>
                    <a:p>
                      <a:pPr algn="ctr" fontAlgn="b"/>
                      <a:r>
                        <a:rPr lang="en-US" sz="1600" b="1" u="none" strike="noStrike">
                          <a:effectLst/>
                        </a:rPr>
                        <a:t>2014/2015</a:t>
                      </a:r>
                      <a:endParaRPr lang="en-US" sz="16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$10,000,000*</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$10,000,000*</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$10,000,000*</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4966074"/>
                  </a:ext>
                </a:extLst>
              </a:tr>
              <a:tr h="313494">
                <a:tc>
                  <a:txBody>
                    <a:bodyPr/>
                    <a:lstStyle/>
                    <a:p>
                      <a:pPr algn="ctr" fontAlgn="b"/>
                      <a:r>
                        <a:rPr lang="en-US" sz="1600" b="1" u="none" strike="noStrike">
                          <a:effectLst/>
                        </a:rPr>
                        <a:t>2015/2016</a:t>
                      </a:r>
                      <a:endParaRPr lang="en-US" sz="16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6.80%</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$10,800,000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3.40%</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 $ 10,340,000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$9,700,000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8194905"/>
                  </a:ext>
                </a:extLst>
              </a:tr>
              <a:tr h="313494">
                <a:tc>
                  <a:txBody>
                    <a:bodyPr/>
                    <a:lstStyle/>
                    <a:p>
                      <a:pPr algn="ctr" fontAlgn="b"/>
                      <a:r>
                        <a:rPr lang="en-US" sz="1600" b="1" u="none" strike="noStrike">
                          <a:effectLst/>
                        </a:rPr>
                        <a:t>2016/2017</a:t>
                      </a:r>
                      <a:endParaRPr lang="en-US" sz="16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6.20%</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$11,450,000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3.10%</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 $ 10,660,000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$9,500,000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7703120"/>
                  </a:ext>
                </a:extLst>
              </a:tr>
              <a:tr h="313494">
                <a:tc>
                  <a:txBody>
                    <a:bodyPr/>
                    <a:lstStyle/>
                    <a:p>
                      <a:pPr algn="ctr" fontAlgn="b"/>
                      <a:r>
                        <a:rPr lang="en-US" sz="1600" b="1" u="none" strike="noStrike">
                          <a:effectLst/>
                        </a:rPr>
                        <a:t>2017/2018</a:t>
                      </a:r>
                      <a:endParaRPr lang="en-US" sz="16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5.50%</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$12,000,000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2.75%</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 $ 10,953,000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$8,900,000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2604648"/>
                  </a:ext>
                </a:extLst>
              </a:tr>
              <a:tr h="313494">
                <a:tc>
                  <a:txBody>
                    <a:bodyPr/>
                    <a:lstStyle/>
                    <a:p>
                      <a:pPr algn="ctr" fontAlgn="b"/>
                      <a:r>
                        <a:rPr lang="en-US" sz="1600" b="1" u="none" strike="noStrike">
                          <a:effectLst/>
                        </a:rPr>
                        <a:t>2018/2019</a:t>
                      </a:r>
                      <a:endParaRPr lang="en-US" sz="16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5.70%</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$12,700,000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2.85%</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 $ 11,265,000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$10,200,000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0210619"/>
                  </a:ext>
                </a:extLst>
              </a:tr>
              <a:tr h="313494">
                <a:tc>
                  <a:txBody>
                    <a:bodyPr/>
                    <a:lstStyle/>
                    <a:p>
                      <a:pPr algn="ctr" fontAlgn="b"/>
                      <a:r>
                        <a:rPr lang="en-US" sz="1600" b="1" u="none" strike="noStrike">
                          <a:effectLst/>
                        </a:rPr>
                        <a:t>2019/2020</a:t>
                      </a:r>
                      <a:endParaRPr lang="en-US" sz="16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5.70%</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$13,500,000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2.85%</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 $ 11,586,000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$7,600,000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400650"/>
                  </a:ext>
                </a:extLst>
              </a:tr>
              <a:tr h="313494">
                <a:tc>
                  <a:txBody>
                    <a:bodyPr/>
                    <a:lstStyle/>
                    <a:p>
                      <a:pPr algn="ctr" fontAlgn="b"/>
                      <a:r>
                        <a:rPr lang="en-US" sz="1600" b="1" u="none" strike="noStrike">
                          <a:effectLst/>
                        </a:rPr>
                        <a:t>2020/2021</a:t>
                      </a:r>
                      <a:endParaRPr lang="en-US" sz="16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6.00%</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$14,300,000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3.00%</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 $ 11,934,000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$10,100,000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2144590"/>
                  </a:ext>
                </a:extLst>
              </a:tr>
              <a:tr h="313494">
                <a:tc>
                  <a:txBody>
                    <a:bodyPr/>
                    <a:lstStyle/>
                    <a:p>
                      <a:pPr algn="ctr" fontAlgn="b"/>
                      <a:r>
                        <a:rPr lang="en-US" sz="1600" b="1" u="none" strike="noStrike">
                          <a:effectLst/>
                        </a:rPr>
                        <a:t>2021/2022</a:t>
                      </a:r>
                      <a:endParaRPr lang="en-US" sz="16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7.00%</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$15,301,000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3.50%</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 $ 12,352,000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$9,200,000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2189231"/>
                  </a:ext>
                </a:extLst>
              </a:tr>
              <a:tr h="313494">
                <a:tc>
                  <a:txBody>
                    <a:bodyPr/>
                    <a:lstStyle/>
                    <a:p>
                      <a:pPr algn="ctr" fontAlgn="b"/>
                      <a:r>
                        <a:rPr lang="en-US" sz="1600" b="1" u="none" strike="noStrike">
                          <a:effectLst/>
                        </a:rPr>
                        <a:t>2022/2023</a:t>
                      </a:r>
                      <a:endParaRPr lang="en-US" sz="16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5.50%</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$16,142,555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2.75%</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 $ 12,691,000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$12,400,000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1024864"/>
                  </a:ext>
                </a:extLst>
              </a:tr>
              <a:tr h="327202">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$106,193,555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a:effectLst/>
                        </a:rPr>
                        <a:t> $ 91,781,000 </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600" u="none" strike="noStrike" dirty="0">
                          <a:effectLst/>
                        </a:rPr>
                        <a:t>$77,600,000 </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2215635"/>
                  </a:ext>
                </a:extLst>
              </a:tr>
            </a:tbl>
          </a:graphicData>
        </a:graphic>
      </p:graphicFrame>
      <p:sp>
        <p:nvSpPr>
          <p:cNvPr id="10" name="TextBox 9">
            <a:extLst>
              <a:ext uri="{FF2B5EF4-FFF2-40B4-BE49-F238E27FC236}">
                <a16:creationId xmlns:a16="http://schemas.microsoft.com/office/drawing/2014/main" id="{5ADE3364-1A09-570A-3B85-A22C314B2358}"/>
              </a:ext>
            </a:extLst>
          </p:cNvPr>
          <p:cNvSpPr txBox="1"/>
          <p:nvPr/>
        </p:nvSpPr>
        <p:spPr>
          <a:xfrm>
            <a:off x="4922033" y="5310169"/>
            <a:ext cx="7072704" cy="1246495"/>
          </a:xfrm>
          <a:prstGeom prst="rect">
            <a:avLst/>
          </a:prstGeom>
          <a:noFill/>
        </p:spPr>
        <p:txBody>
          <a:bodyPr wrap="square" numCol="2" rtlCol="0">
            <a:spAutoFit/>
          </a:bodyPr>
          <a:lstStyle/>
          <a:p>
            <a:pPr marL="285750" marR="0" indent="-285750">
              <a:spcBef>
                <a:spcPts val="0"/>
              </a:spcBef>
              <a:spcAft>
                <a:spcPts val="0"/>
              </a:spcAft>
              <a:buFont typeface="Arial" panose="020B0604020202020204" pitchFamily="34" charset="0"/>
              <a:buChar char="•"/>
            </a:pPr>
            <a:r>
              <a:rPr lang="en-US" sz="1500" b="1" dirty="0">
                <a:effectLst/>
                <a:ea typeface="Calibri" panose="020F0502020204030204" pitchFamily="34" charset="0"/>
              </a:rPr>
              <a:t>* Baseline Year 2014-2015</a:t>
            </a:r>
          </a:p>
          <a:p>
            <a:pPr marL="285750" marR="0" indent="-285750">
              <a:spcBef>
                <a:spcPts val="0"/>
              </a:spcBef>
              <a:spcAft>
                <a:spcPts val="0"/>
              </a:spcAft>
              <a:buFont typeface="Arial" panose="020B0604020202020204" pitchFamily="34" charset="0"/>
              <a:buChar char="•"/>
            </a:pPr>
            <a:r>
              <a:rPr lang="en-US" sz="1500" b="1" dirty="0">
                <a:effectLst/>
                <a:ea typeface="Calibri" panose="020F0502020204030204" pitchFamily="34" charset="0"/>
              </a:rPr>
              <a:t>1,600 employees</a:t>
            </a:r>
          </a:p>
          <a:p>
            <a:pPr marL="285750" marR="0" indent="-285750">
              <a:spcBef>
                <a:spcPts val="0"/>
              </a:spcBef>
              <a:spcAft>
                <a:spcPts val="0"/>
              </a:spcAft>
              <a:buFont typeface="Arial" panose="020B0604020202020204" pitchFamily="34" charset="0"/>
              <a:buChar char="•"/>
            </a:pPr>
            <a:r>
              <a:rPr lang="en-US" sz="1500" b="1" dirty="0">
                <a:effectLst/>
                <a:ea typeface="Calibri" panose="020F0502020204030204" pitchFamily="34" charset="0"/>
              </a:rPr>
              <a:t>No change in benefits</a:t>
            </a:r>
          </a:p>
          <a:p>
            <a:pPr marL="285750" marR="0" indent="-285750">
              <a:spcBef>
                <a:spcPts val="0"/>
              </a:spcBef>
              <a:spcAft>
                <a:spcPts val="0"/>
              </a:spcAft>
              <a:buFont typeface="Arial" panose="020B0604020202020204" pitchFamily="34" charset="0"/>
              <a:buChar char="•"/>
            </a:pPr>
            <a:endParaRPr lang="en-US" sz="1500" dirty="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500" dirty="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500" b="1" dirty="0">
                <a:effectLst/>
                <a:ea typeface="Calibri" panose="020F0502020204030204" pitchFamily="34" charset="0"/>
              </a:rPr>
              <a:t>Expected Costs =              </a:t>
            </a:r>
            <a:r>
              <a:rPr lang="en-US" sz="1500" dirty="0">
                <a:effectLst/>
                <a:ea typeface="Calibri" panose="020F0502020204030204" pitchFamily="34" charset="0"/>
              </a:rPr>
              <a:t>$106,193,555</a:t>
            </a:r>
          </a:p>
          <a:p>
            <a:pPr marL="285750" marR="0" indent="-285750">
              <a:spcBef>
                <a:spcPts val="0"/>
              </a:spcBef>
              <a:spcAft>
                <a:spcPts val="0"/>
              </a:spcAft>
              <a:buFont typeface="Arial" panose="020B0604020202020204" pitchFamily="34" charset="0"/>
              <a:buChar char="•"/>
            </a:pPr>
            <a:r>
              <a:rPr lang="en-US" sz="1500" b="1" dirty="0">
                <a:effectLst/>
                <a:ea typeface="Calibri" panose="020F0502020204030204" pitchFamily="34" charset="0"/>
              </a:rPr>
              <a:t>Achievable Savings =       </a:t>
            </a:r>
            <a:r>
              <a:rPr lang="en-US" sz="1500" dirty="0">
                <a:effectLst/>
                <a:ea typeface="Calibri" panose="020F0502020204030204" pitchFamily="34" charset="0"/>
              </a:rPr>
              <a:t>$14,412,555</a:t>
            </a:r>
          </a:p>
          <a:p>
            <a:pPr marL="285750" marR="0" indent="-285750">
              <a:spcBef>
                <a:spcPts val="0"/>
              </a:spcBef>
              <a:spcAft>
                <a:spcPts val="0"/>
              </a:spcAft>
              <a:buFont typeface="Arial" panose="020B0604020202020204" pitchFamily="34" charset="0"/>
              <a:buChar char="•"/>
            </a:pPr>
            <a:r>
              <a:rPr lang="en-US" sz="1500" b="1" dirty="0">
                <a:effectLst/>
                <a:ea typeface="Calibri" panose="020F0502020204030204" pitchFamily="34" charset="0"/>
              </a:rPr>
              <a:t>Actual Savings =               </a:t>
            </a:r>
            <a:r>
              <a:rPr lang="en-US" sz="1500" dirty="0">
                <a:effectLst/>
                <a:ea typeface="Calibri" panose="020F0502020204030204" pitchFamily="34" charset="0"/>
              </a:rPr>
              <a:t>$28,593,555</a:t>
            </a:r>
          </a:p>
        </p:txBody>
      </p:sp>
      <p:sp>
        <p:nvSpPr>
          <p:cNvPr id="11" name="TextBox 10">
            <a:extLst>
              <a:ext uri="{FF2B5EF4-FFF2-40B4-BE49-F238E27FC236}">
                <a16:creationId xmlns:a16="http://schemas.microsoft.com/office/drawing/2014/main" id="{3C50C4F3-646E-EBFD-EC66-A7D981132066}"/>
              </a:ext>
            </a:extLst>
          </p:cNvPr>
          <p:cNvSpPr txBox="1"/>
          <p:nvPr/>
        </p:nvSpPr>
        <p:spPr>
          <a:xfrm>
            <a:off x="768927" y="5185064"/>
            <a:ext cx="3922484" cy="1200329"/>
          </a:xfrm>
          <a:prstGeom prst="rect">
            <a:avLst/>
          </a:prstGeom>
          <a:noFill/>
        </p:spPr>
        <p:txBody>
          <a:bodyPr wrap="none" rtlCol="0">
            <a:spAutoFit/>
          </a:bodyPr>
          <a:lstStyle/>
          <a:p>
            <a:r>
              <a:rPr lang="en-US" dirty="0"/>
              <a:t>**Actual Results Reported by</a:t>
            </a:r>
          </a:p>
          <a:p>
            <a:r>
              <a:rPr lang="en-US" dirty="0"/>
              <a:t>Flip Steinour, Assistant to the Executive</a:t>
            </a:r>
          </a:p>
          <a:p>
            <a:r>
              <a:rPr lang="en-US" dirty="0"/>
              <a:t>Director – Chief Operations Officer IU13</a:t>
            </a:r>
          </a:p>
          <a:p>
            <a:r>
              <a:rPr lang="en-US" dirty="0"/>
              <a:t>Lancaster, PA</a:t>
            </a:r>
          </a:p>
        </p:txBody>
      </p:sp>
    </p:spTree>
    <p:extLst>
      <p:ext uri="{BB962C8B-B14F-4D97-AF65-F5344CB8AC3E}">
        <p14:creationId xmlns:p14="http://schemas.microsoft.com/office/powerpoint/2010/main" val="3838080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0CCD13-4656-E980-C805-03CE0DB0F5C7}"/>
              </a:ext>
            </a:extLst>
          </p:cNvPr>
          <p:cNvSpPr>
            <a:spLocks noGrp="1"/>
          </p:cNvSpPr>
          <p:nvPr>
            <p:ph type="sldNum" sz="quarter" idx="12"/>
          </p:nvPr>
        </p:nvSpPr>
        <p:spPr/>
        <p:txBody>
          <a:bodyPr/>
          <a:lstStyle/>
          <a:p>
            <a:fld id="{7FF590C2-1B32-42D0-A239-64E2457F8356}" type="slidenum">
              <a:rPr lang="en-US" smtClean="0"/>
              <a:t>6</a:t>
            </a:fld>
            <a:endParaRPr lang="en-US"/>
          </a:p>
        </p:txBody>
      </p:sp>
      <p:sp>
        <p:nvSpPr>
          <p:cNvPr id="3" name="Rectangle 2">
            <a:extLst>
              <a:ext uri="{FF2B5EF4-FFF2-40B4-BE49-F238E27FC236}">
                <a16:creationId xmlns:a16="http://schemas.microsoft.com/office/drawing/2014/main" id="{89686D29-EBD7-B6F8-AF91-FBB29FBA74E5}"/>
              </a:ext>
            </a:extLst>
          </p:cNvPr>
          <p:cNvSpPr/>
          <p:nvPr/>
        </p:nvSpPr>
        <p:spPr>
          <a:xfrm>
            <a:off x="167148" y="0"/>
            <a:ext cx="11936362" cy="18681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13BF2D-BCAE-64C6-4D8D-4DA3209617F6}"/>
              </a:ext>
            </a:extLst>
          </p:cNvPr>
          <p:cNvSpPr/>
          <p:nvPr/>
        </p:nvSpPr>
        <p:spPr>
          <a:xfrm rot="16200000">
            <a:off x="-3350343" y="3350341"/>
            <a:ext cx="6858001" cy="15731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9C65A3-591A-0BC8-3701-F55BB0B55156}"/>
              </a:ext>
            </a:extLst>
          </p:cNvPr>
          <p:cNvSpPr/>
          <p:nvPr/>
        </p:nvSpPr>
        <p:spPr>
          <a:xfrm rot="16200000">
            <a:off x="8679426" y="3345426"/>
            <a:ext cx="6858001" cy="16714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0A0D85-9589-64EC-449A-E990B2577406}"/>
              </a:ext>
            </a:extLst>
          </p:cNvPr>
          <p:cNvSpPr/>
          <p:nvPr/>
        </p:nvSpPr>
        <p:spPr>
          <a:xfrm>
            <a:off x="157316" y="6676104"/>
            <a:ext cx="11857703" cy="18189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8ED5CF86-FE3B-8B46-F4DA-82C66BAC7541}"/>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60725" y="279609"/>
            <a:ext cx="1466655" cy="501432"/>
          </a:xfrm>
          <a:prstGeom prst="rect">
            <a:avLst/>
          </a:prstGeom>
          <a:noFill/>
          <a:ln>
            <a:noFill/>
          </a:ln>
        </p:spPr>
      </p:pic>
      <p:sp>
        <p:nvSpPr>
          <p:cNvPr id="8" name="TextBox 7">
            <a:extLst>
              <a:ext uri="{FF2B5EF4-FFF2-40B4-BE49-F238E27FC236}">
                <a16:creationId xmlns:a16="http://schemas.microsoft.com/office/drawing/2014/main" id="{A530E60F-69DF-6193-246A-E49F5FDF7188}"/>
              </a:ext>
            </a:extLst>
          </p:cNvPr>
          <p:cNvSpPr txBox="1"/>
          <p:nvPr/>
        </p:nvSpPr>
        <p:spPr>
          <a:xfrm>
            <a:off x="559608" y="1051483"/>
            <a:ext cx="8050992" cy="140118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800" b="1">
                <a:solidFill>
                  <a:schemeClr val="tx2">
                    <a:lumMod val="50000"/>
                  </a:schemeClr>
                </a:solidFill>
                <a:ea typeface="+mj-ea"/>
                <a:cs typeface="+mj-cs"/>
              </a:rPr>
              <a:t>Purdue University Case Study</a:t>
            </a:r>
          </a:p>
          <a:p>
            <a:pPr>
              <a:lnSpc>
                <a:spcPct val="90000"/>
              </a:lnSpc>
              <a:spcBef>
                <a:spcPct val="0"/>
              </a:spcBef>
              <a:spcAft>
                <a:spcPts val="600"/>
              </a:spcAft>
            </a:pPr>
            <a:endParaRPr lang="en-US" sz="3200" kern="1200">
              <a:solidFill>
                <a:schemeClr val="tx1"/>
              </a:solidFill>
              <a:latin typeface="+mj-lt"/>
              <a:ea typeface="+mj-ea"/>
              <a:cs typeface="+mj-cs"/>
            </a:endParaRPr>
          </a:p>
          <a:p>
            <a:pPr>
              <a:lnSpc>
                <a:spcPct val="90000"/>
              </a:lnSpc>
              <a:spcBef>
                <a:spcPct val="0"/>
              </a:spcBef>
              <a:spcAft>
                <a:spcPts val="600"/>
              </a:spcAft>
            </a:pPr>
            <a:endParaRPr lang="en-US" sz="3200" kern="1200">
              <a:solidFill>
                <a:schemeClr val="tx1"/>
              </a:solidFill>
              <a:latin typeface="+mj-lt"/>
              <a:ea typeface="+mj-ea"/>
              <a:cs typeface="+mj-cs"/>
            </a:endParaRPr>
          </a:p>
          <a:p>
            <a:pPr marL="285750" indent="-285750">
              <a:lnSpc>
                <a:spcPct val="90000"/>
              </a:lnSpc>
              <a:spcBef>
                <a:spcPct val="0"/>
              </a:spcBef>
              <a:spcAft>
                <a:spcPts val="600"/>
              </a:spcAft>
            </a:pPr>
            <a:endParaRPr lang="en-US" sz="3200" kern="1200">
              <a:solidFill>
                <a:schemeClr val="tx1"/>
              </a:solidFill>
              <a:latin typeface="+mj-lt"/>
              <a:ea typeface="+mj-ea"/>
              <a:cs typeface="+mj-cs"/>
            </a:endParaRPr>
          </a:p>
        </p:txBody>
      </p:sp>
      <p:sp>
        <p:nvSpPr>
          <p:cNvPr id="9" name="TextBox 5">
            <a:extLst>
              <a:ext uri="{FF2B5EF4-FFF2-40B4-BE49-F238E27FC236}">
                <a16:creationId xmlns:a16="http://schemas.microsoft.com/office/drawing/2014/main" id="{2E90729A-93F8-1385-36EA-37E8ACBBFBE1}"/>
              </a:ext>
            </a:extLst>
          </p:cNvPr>
          <p:cNvSpPr txBox="1"/>
          <p:nvPr/>
        </p:nvSpPr>
        <p:spPr>
          <a:xfrm>
            <a:off x="339591" y="1627532"/>
            <a:ext cx="6041957" cy="3602935"/>
          </a:xfrm>
          <a:prstGeom prst="rect">
            <a:avLst/>
          </a:prstGeom>
        </p:spPr>
        <p:txBody>
          <a:bodyPr vert="horz" lIns="91440" tIns="45720" rIns="91440" bIns="45720" rtlCol="0">
            <a:noAutofit/>
          </a:bodyPr>
          <a:lstStyle/>
          <a:p>
            <a:pPr marL="457200" indent="-228600">
              <a:lnSpc>
                <a:spcPct val="90000"/>
              </a:lnSpc>
              <a:spcAft>
                <a:spcPts val="600"/>
              </a:spcAft>
              <a:buFont typeface="Arial" panose="020B0604020202020204" pitchFamily="34" charset="0"/>
              <a:buChar char="•"/>
            </a:pPr>
            <a:r>
              <a:rPr lang="en-US" sz="1600" b="1" i="0">
                <a:effectLst/>
              </a:rPr>
              <a:t>Employee Count</a:t>
            </a:r>
            <a:r>
              <a:rPr lang="en-US" sz="1600" b="0" i="0">
                <a:effectLst/>
              </a:rPr>
              <a:t>: 18,000</a:t>
            </a:r>
          </a:p>
          <a:p>
            <a:pPr marL="457200" indent="-228600">
              <a:lnSpc>
                <a:spcPct val="90000"/>
              </a:lnSpc>
              <a:spcAft>
                <a:spcPts val="600"/>
              </a:spcAft>
              <a:buFont typeface="Arial" panose="020B0604020202020204" pitchFamily="34" charset="0"/>
              <a:buChar char="•"/>
            </a:pPr>
            <a:r>
              <a:rPr lang="en-US" sz="1600" b="1" i="0">
                <a:effectLst/>
              </a:rPr>
              <a:t>Trend Rate</a:t>
            </a:r>
            <a:r>
              <a:rPr lang="en-US" sz="1600" b="0" i="0">
                <a:effectLst/>
              </a:rPr>
              <a:t>: 1% average from 2016 to 2023</a:t>
            </a:r>
          </a:p>
          <a:p>
            <a:pPr marL="457200" indent="-228600">
              <a:lnSpc>
                <a:spcPct val="90000"/>
              </a:lnSpc>
              <a:spcAft>
                <a:spcPts val="600"/>
              </a:spcAft>
              <a:buFont typeface="Arial" panose="020B0604020202020204" pitchFamily="34" charset="0"/>
              <a:buChar char="•"/>
            </a:pPr>
            <a:r>
              <a:rPr lang="en-US" sz="1600" b="1" i="0">
                <a:effectLst/>
              </a:rPr>
              <a:t>Clinics</a:t>
            </a:r>
            <a:r>
              <a:rPr lang="en-US" sz="1600" b="0" i="0">
                <a:effectLst/>
              </a:rPr>
              <a:t>: Onsite for direct access</a:t>
            </a:r>
          </a:p>
          <a:p>
            <a:pPr marL="457200" indent="-228600">
              <a:lnSpc>
                <a:spcPct val="90000"/>
              </a:lnSpc>
              <a:spcAft>
                <a:spcPts val="600"/>
              </a:spcAft>
              <a:buFont typeface="Arial" panose="020B0604020202020204" pitchFamily="34" charset="0"/>
              <a:buChar char="•"/>
            </a:pPr>
            <a:r>
              <a:rPr lang="en-US" sz="1600" b="1" i="0">
                <a:effectLst/>
              </a:rPr>
              <a:t>Pharmacy Benefits</a:t>
            </a:r>
            <a:r>
              <a:rPr lang="en-US" sz="1600" b="0" i="0">
                <a:effectLst/>
              </a:rPr>
              <a:t>: PBM carve-out strategy</a:t>
            </a:r>
          </a:p>
          <a:p>
            <a:pPr marL="457200" indent="-228600">
              <a:lnSpc>
                <a:spcPct val="90000"/>
              </a:lnSpc>
              <a:spcAft>
                <a:spcPts val="600"/>
              </a:spcAft>
              <a:buFont typeface="Arial" panose="020B0604020202020204" pitchFamily="34" charset="0"/>
              <a:buChar char="•"/>
            </a:pPr>
            <a:r>
              <a:rPr lang="en-US" sz="1600" b="1" i="0">
                <a:effectLst/>
              </a:rPr>
              <a:t>Quality Incentives</a:t>
            </a:r>
            <a:r>
              <a:rPr lang="en-US" sz="1600" b="0" i="0">
                <a:effectLst/>
              </a:rPr>
              <a:t>: For high-quality provider use</a:t>
            </a:r>
          </a:p>
          <a:p>
            <a:pPr marL="457200" indent="-228600">
              <a:lnSpc>
                <a:spcPct val="90000"/>
              </a:lnSpc>
              <a:spcAft>
                <a:spcPts val="600"/>
              </a:spcAft>
              <a:buFont typeface="Arial" panose="020B0604020202020204" pitchFamily="34" charset="0"/>
              <a:buChar char="•"/>
            </a:pPr>
            <a:r>
              <a:rPr lang="en-US" sz="1600" b="1" i="0">
                <a:effectLst/>
              </a:rPr>
              <a:t>Performance-based Benefits</a:t>
            </a:r>
            <a:r>
              <a:rPr lang="en-US" sz="1600" b="0" i="0">
                <a:effectLst/>
              </a:rPr>
              <a:t>: Better benefits for using high-performing in-network providers</a:t>
            </a:r>
          </a:p>
          <a:p>
            <a:pPr marL="457200" indent="-228600">
              <a:lnSpc>
                <a:spcPct val="90000"/>
              </a:lnSpc>
              <a:spcAft>
                <a:spcPts val="600"/>
              </a:spcAft>
              <a:buFont typeface="Arial" panose="020B0604020202020204" pitchFamily="34" charset="0"/>
              <a:buChar char="•"/>
            </a:pPr>
            <a:r>
              <a:rPr lang="en-US" sz="1600" b="1" i="0">
                <a:effectLst/>
              </a:rPr>
              <a:t>Health Checks</a:t>
            </a:r>
            <a:r>
              <a:rPr lang="en-US" sz="1600" b="0" i="0">
                <a:effectLst/>
              </a:rPr>
              <a:t>: Incentives for wellness checks and biometric screenings</a:t>
            </a:r>
          </a:p>
          <a:p>
            <a:pPr marL="457200" indent="-228600">
              <a:lnSpc>
                <a:spcPct val="90000"/>
              </a:lnSpc>
              <a:spcAft>
                <a:spcPts val="600"/>
              </a:spcAft>
              <a:buFont typeface="Arial" panose="020B0604020202020204" pitchFamily="34" charset="0"/>
              <a:buChar char="•"/>
            </a:pPr>
            <a:r>
              <a:rPr lang="en-US" sz="1600" b="1" i="0">
                <a:effectLst/>
              </a:rPr>
              <a:t>Preventative Measures</a:t>
            </a:r>
            <a:r>
              <a:rPr lang="en-US" sz="1600" b="0" i="0">
                <a:effectLst/>
              </a:rPr>
              <a:t>: Clinics Increased screening rates</a:t>
            </a:r>
          </a:p>
          <a:p>
            <a:pPr marL="457200" indent="-228600">
              <a:lnSpc>
                <a:spcPct val="90000"/>
              </a:lnSpc>
              <a:spcAft>
                <a:spcPts val="600"/>
              </a:spcAft>
              <a:buFont typeface="Arial" panose="020B0604020202020204" pitchFamily="34" charset="0"/>
              <a:buChar char="•"/>
            </a:pPr>
            <a:r>
              <a:rPr lang="en-US" sz="1600" b="1" i="0">
                <a:effectLst/>
              </a:rPr>
              <a:t>Fiduciary Compliance</a:t>
            </a:r>
            <a:r>
              <a:rPr lang="en-US" sz="1600" b="0" i="0">
                <a:effectLst/>
              </a:rPr>
              <a:t>: Meeting Consolidated Appropriations Act requirements</a:t>
            </a:r>
          </a:p>
          <a:p>
            <a:pPr marL="457200" indent="-228600">
              <a:lnSpc>
                <a:spcPct val="90000"/>
              </a:lnSpc>
              <a:spcAft>
                <a:spcPts val="600"/>
              </a:spcAft>
              <a:buFont typeface="Arial" panose="020B0604020202020204" pitchFamily="34" charset="0"/>
              <a:buChar char="•"/>
            </a:pPr>
            <a:r>
              <a:rPr lang="en-US" sz="1600" b="1" i="0">
                <a:effectLst/>
              </a:rPr>
              <a:t>Savings</a:t>
            </a:r>
            <a:r>
              <a:rPr lang="en-US" sz="1600" b="0" i="0">
                <a:effectLst/>
              </a:rPr>
              <a:t>: Purdue saved $149 million; employees saved $50 million</a:t>
            </a:r>
          </a:p>
        </p:txBody>
      </p:sp>
      <p:pic>
        <p:nvPicPr>
          <p:cNvPr id="10" name="Picture 9">
            <a:extLst>
              <a:ext uri="{FF2B5EF4-FFF2-40B4-BE49-F238E27FC236}">
                <a16:creationId xmlns:a16="http://schemas.microsoft.com/office/drawing/2014/main" id="{F447A177-A5C7-DD03-2070-834E158A1499}"/>
              </a:ext>
            </a:extLst>
          </p:cNvPr>
          <p:cNvPicPr>
            <a:picLocks noChangeAspect="1"/>
          </p:cNvPicPr>
          <p:nvPr/>
        </p:nvPicPr>
        <p:blipFill>
          <a:blip r:embed="rId4"/>
          <a:stretch>
            <a:fillRect/>
          </a:stretch>
        </p:blipFill>
        <p:spPr>
          <a:xfrm>
            <a:off x="6601565" y="1791351"/>
            <a:ext cx="5131295" cy="3275295"/>
          </a:xfrm>
          <a:prstGeom prst="rect">
            <a:avLst/>
          </a:prstGeom>
        </p:spPr>
      </p:pic>
      <p:sp>
        <p:nvSpPr>
          <p:cNvPr id="11" name="TextBox 10">
            <a:extLst>
              <a:ext uri="{FF2B5EF4-FFF2-40B4-BE49-F238E27FC236}">
                <a16:creationId xmlns:a16="http://schemas.microsoft.com/office/drawing/2014/main" id="{13B3335E-953C-4201-33F2-B12CC5625836}"/>
              </a:ext>
            </a:extLst>
          </p:cNvPr>
          <p:cNvSpPr txBox="1"/>
          <p:nvPr/>
        </p:nvSpPr>
        <p:spPr>
          <a:xfrm>
            <a:off x="1423555" y="5527963"/>
            <a:ext cx="8975919" cy="646331"/>
          </a:xfrm>
          <a:prstGeom prst="rect">
            <a:avLst/>
          </a:prstGeom>
          <a:noFill/>
        </p:spPr>
        <p:txBody>
          <a:bodyPr wrap="none" rtlCol="0">
            <a:spAutoFit/>
          </a:bodyPr>
          <a:lstStyle/>
          <a:p>
            <a:r>
              <a:rPr lang="en-US" dirty="0"/>
              <a:t>Source: October 2023 Video Produced by Eric Bricker, MD, Chief Medical Officer, </a:t>
            </a:r>
            <a:r>
              <a:rPr lang="en-US" dirty="0" err="1"/>
              <a:t>AHealthcareZ</a:t>
            </a:r>
            <a:r>
              <a:rPr lang="en-US" dirty="0"/>
              <a:t> </a:t>
            </a:r>
          </a:p>
          <a:p>
            <a:r>
              <a:rPr lang="en-US" dirty="0"/>
              <a:t>– Health Care Finance Explained.  Data provided by Dean </a:t>
            </a:r>
            <a:r>
              <a:rPr lang="en-US" dirty="0" err="1"/>
              <a:t>Jargo</a:t>
            </a:r>
            <a:r>
              <a:rPr lang="en-US" dirty="0"/>
              <a:t> of Purdue University.</a:t>
            </a:r>
          </a:p>
        </p:txBody>
      </p:sp>
    </p:spTree>
    <p:extLst>
      <p:ext uri="{BB962C8B-B14F-4D97-AF65-F5344CB8AC3E}">
        <p14:creationId xmlns:p14="http://schemas.microsoft.com/office/powerpoint/2010/main" val="188425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0CCD13-4656-E980-C805-03CE0DB0F5C7}"/>
              </a:ext>
            </a:extLst>
          </p:cNvPr>
          <p:cNvSpPr>
            <a:spLocks noGrp="1"/>
          </p:cNvSpPr>
          <p:nvPr>
            <p:ph type="sldNum" sz="quarter" idx="12"/>
          </p:nvPr>
        </p:nvSpPr>
        <p:spPr/>
        <p:txBody>
          <a:bodyPr/>
          <a:lstStyle/>
          <a:p>
            <a:fld id="{7FF590C2-1B32-42D0-A239-64E2457F8356}" type="slidenum">
              <a:rPr lang="en-US" smtClean="0"/>
              <a:t>7</a:t>
            </a:fld>
            <a:endParaRPr lang="en-US"/>
          </a:p>
        </p:txBody>
      </p:sp>
      <p:sp>
        <p:nvSpPr>
          <p:cNvPr id="3" name="Rectangle 2">
            <a:extLst>
              <a:ext uri="{FF2B5EF4-FFF2-40B4-BE49-F238E27FC236}">
                <a16:creationId xmlns:a16="http://schemas.microsoft.com/office/drawing/2014/main" id="{89686D29-EBD7-B6F8-AF91-FBB29FBA74E5}"/>
              </a:ext>
            </a:extLst>
          </p:cNvPr>
          <p:cNvSpPr/>
          <p:nvPr/>
        </p:nvSpPr>
        <p:spPr>
          <a:xfrm>
            <a:off x="167148" y="0"/>
            <a:ext cx="11936362" cy="18681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13BF2D-BCAE-64C6-4D8D-4DA3209617F6}"/>
              </a:ext>
            </a:extLst>
          </p:cNvPr>
          <p:cNvSpPr/>
          <p:nvPr/>
        </p:nvSpPr>
        <p:spPr>
          <a:xfrm rot="16200000">
            <a:off x="-3350343" y="3350341"/>
            <a:ext cx="6858001" cy="15731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9C65A3-591A-0BC8-3701-F55BB0B55156}"/>
              </a:ext>
            </a:extLst>
          </p:cNvPr>
          <p:cNvSpPr/>
          <p:nvPr/>
        </p:nvSpPr>
        <p:spPr>
          <a:xfrm rot="16200000">
            <a:off x="8679426" y="3345426"/>
            <a:ext cx="6858001" cy="16714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0A0D85-9589-64EC-449A-E990B2577406}"/>
              </a:ext>
            </a:extLst>
          </p:cNvPr>
          <p:cNvSpPr/>
          <p:nvPr/>
        </p:nvSpPr>
        <p:spPr>
          <a:xfrm>
            <a:off x="157316" y="6676104"/>
            <a:ext cx="11857703" cy="18189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66EB547-37BE-049C-0B01-4B1F0261745C}"/>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60725" y="279609"/>
            <a:ext cx="1466655" cy="501432"/>
          </a:xfrm>
          <a:prstGeom prst="rect">
            <a:avLst/>
          </a:prstGeom>
          <a:noFill/>
          <a:ln>
            <a:noFill/>
          </a:ln>
        </p:spPr>
      </p:pic>
      <p:sp>
        <p:nvSpPr>
          <p:cNvPr id="8" name="TextBox 7">
            <a:extLst>
              <a:ext uri="{FF2B5EF4-FFF2-40B4-BE49-F238E27FC236}">
                <a16:creationId xmlns:a16="http://schemas.microsoft.com/office/drawing/2014/main" id="{A9E7BD04-5BE5-903F-1313-2921F67D020D}"/>
              </a:ext>
            </a:extLst>
          </p:cNvPr>
          <p:cNvSpPr txBox="1"/>
          <p:nvPr/>
        </p:nvSpPr>
        <p:spPr>
          <a:xfrm>
            <a:off x="544024" y="779657"/>
            <a:ext cx="9242772" cy="480131"/>
          </a:xfrm>
          <a:prstGeom prst="rect">
            <a:avLst/>
          </a:prstGeom>
          <a:noFill/>
        </p:spPr>
        <p:txBody>
          <a:bodyPr wrap="square" rtlCol="0">
            <a:spAutoFit/>
          </a:bodyPr>
          <a:lstStyle/>
          <a:p>
            <a:pPr>
              <a:lnSpc>
                <a:spcPct val="90000"/>
              </a:lnSpc>
              <a:spcBef>
                <a:spcPct val="0"/>
              </a:spcBef>
              <a:spcAft>
                <a:spcPts val="600"/>
              </a:spcAft>
            </a:pPr>
            <a:r>
              <a:rPr lang="en-US" sz="2800" b="1">
                <a:solidFill>
                  <a:schemeClr val="tx2">
                    <a:lumMod val="50000"/>
                  </a:schemeClr>
                </a:solidFill>
                <a:ea typeface="+mj-ea"/>
                <a:cs typeface="+mj-cs"/>
              </a:rPr>
              <a:t>How Can Other Employers Replicate the Purdue Results?</a:t>
            </a:r>
          </a:p>
        </p:txBody>
      </p:sp>
      <p:sp>
        <p:nvSpPr>
          <p:cNvPr id="9" name="TextBox 8">
            <a:extLst>
              <a:ext uri="{FF2B5EF4-FFF2-40B4-BE49-F238E27FC236}">
                <a16:creationId xmlns:a16="http://schemas.microsoft.com/office/drawing/2014/main" id="{EF330C15-9214-A043-414F-09C6662F29F8}"/>
              </a:ext>
            </a:extLst>
          </p:cNvPr>
          <p:cNvSpPr txBox="1"/>
          <p:nvPr/>
        </p:nvSpPr>
        <p:spPr>
          <a:xfrm>
            <a:off x="544024" y="1647587"/>
            <a:ext cx="9455382" cy="4555093"/>
          </a:xfrm>
          <a:prstGeom prst="rect">
            <a:avLst/>
          </a:prstGeom>
          <a:noFill/>
        </p:spPr>
        <p:txBody>
          <a:bodyPr wrap="square" rtlCol="0">
            <a:spAutoFit/>
          </a:bodyPr>
          <a:lstStyle/>
          <a:p>
            <a:pPr marL="342900" indent="-342900">
              <a:buFont typeface="Symbol" panose="05050102010706020507" pitchFamily="18" charset="2"/>
              <a:buChar char=""/>
            </a:pPr>
            <a:r>
              <a:rPr lang="en-US" sz="1600"/>
              <a:t>That’s what </a:t>
            </a:r>
            <a:r>
              <a:rPr lang="en-US" sz="1600" b="1" i="1"/>
              <a:t>Solutions!</a:t>
            </a:r>
            <a:r>
              <a:rPr lang="en-US" sz="1600"/>
              <a:t> is all about  </a:t>
            </a:r>
          </a:p>
          <a:p>
            <a:pPr marL="342900" indent="-342900">
              <a:buFont typeface="Arial" panose="020B0604020202020204" pitchFamily="34" charset="0"/>
              <a:buChar char="•"/>
            </a:pPr>
            <a:endParaRPr lang="en-US" sz="1600"/>
          </a:p>
          <a:p>
            <a:pPr marL="342900" indent="-342900">
              <a:buFont typeface="Symbol" panose="05050102010706020507" pitchFamily="18" charset="2"/>
              <a:buChar char=""/>
            </a:pPr>
            <a:r>
              <a:rPr lang="en-US" sz="1600"/>
              <a:t>By utilizing an integrated approach to the separate tools they use, similar results are readily achievable.</a:t>
            </a:r>
          </a:p>
          <a:p>
            <a:endParaRPr lang="en-US" sz="1600"/>
          </a:p>
          <a:p>
            <a:pPr marL="342900" indent="-342900">
              <a:buFont typeface="Symbol" panose="05050102010706020507" pitchFamily="18" charset="2"/>
              <a:buChar char=""/>
            </a:pPr>
            <a:r>
              <a:rPr lang="en-US" sz="1600"/>
              <a:t>The </a:t>
            </a:r>
            <a:r>
              <a:rPr lang="en-US" sz="1600" b="1" i="1" u="sng"/>
              <a:t>primary</a:t>
            </a:r>
            <a:r>
              <a:rPr lang="en-US" sz="1600"/>
              <a:t> strategies that are integrated into </a:t>
            </a:r>
            <a:r>
              <a:rPr lang="en-US" sz="1600" b="1" i="1"/>
              <a:t>Solutions!</a:t>
            </a:r>
            <a:r>
              <a:rPr lang="en-US" sz="1600"/>
              <a:t> are:</a:t>
            </a:r>
          </a:p>
          <a:p>
            <a:pPr marL="685800" lvl="1" indent="-342900">
              <a:buFont typeface="Arial" panose="020B0604020202020204" pitchFamily="34" charset="0"/>
              <a:buChar char="•"/>
            </a:pPr>
            <a:r>
              <a:rPr lang="en-US" sz="1600"/>
              <a:t>Clinics (onsite and near-site) – single employer and multi-employer </a:t>
            </a:r>
          </a:p>
          <a:p>
            <a:pPr marL="685800" lvl="1" indent="-342900">
              <a:buFont typeface="Arial" panose="020B0604020202020204" pitchFamily="34" charset="0"/>
              <a:buChar char="•"/>
            </a:pPr>
            <a:r>
              <a:rPr lang="en-US" sz="1600"/>
              <a:t>PBM  services done through a No Conflicts Net Cost approach (integrated clinical management) and,</a:t>
            </a:r>
          </a:p>
          <a:p>
            <a:pPr marL="685800" lvl="1" indent="-342900">
              <a:buFont typeface="Arial" panose="020B0604020202020204" pitchFamily="34" charset="0"/>
              <a:buChar char="•"/>
            </a:pPr>
            <a:r>
              <a:rPr lang="en-US" sz="1600"/>
              <a:t>Nurse driven population health management that helps covered people navigate the health care system to find and utilize high quality, high value providers</a:t>
            </a:r>
          </a:p>
          <a:p>
            <a:pPr marL="800100" lvl="1" indent="-342900">
              <a:buFont typeface="Arial" panose="020B0604020202020204" pitchFamily="34" charset="0"/>
              <a:buChar char="•"/>
            </a:pPr>
            <a:endParaRPr lang="en-US" sz="1600"/>
          </a:p>
          <a:p>
            <a:pPr marL="342900" indent="-342900">
              <a:buFont typeface="Symbol" panose="05050102010706020507" pitchFamily="18" charset="2"/>
              <a:buChar char="¨"/>
            </a:pPr>
            <a:r>
              <a:rPr lang="en-US" sz="1600" b="1" i="1"/>
              <a:t>Some Additional</a:t>
            </a:r>
            <a:r>
              <a:rPr lang="en-US" sz="1600"/>
              <a:t> strategies that can be employed through </a:t>
            </a:r>
            <a:r>
              <a:rPr lang="en-US" sz="1600" b="1" i="1"/>
              <a:t>Solutions!</a:t>
            </a:r>
            <a:r>
              <a:rPr lang="en-US" sz="1600"/>
              <a:t> are:</a:t>
            </a:r>
          </a:p>
          <a:p>
            <a:pPr marL="685800" lvl="1" indent="-342900">
              <a:buFont typeface="Arial" panose="020B0604020202020204" pitchFamily="34" charset="0"/>
              <a:buChar char="•"/>
            </a:pPr>
            <a:r>
              <a:rPr lang="en-US" sz="1600"/>
              <a:t>Auditing of hospital bills to identify and negotiate reductions in excessive charges</a:t>
            </a:r>
          </a:p>
          <a:p>
            <a:pPr marL="685800" lvl="1" indent="-342900">
              <a:buFont typeface="Arial" panose="020B0604020202020204" pitchFamily="34" charset="0"/>
              <a:buChar char="•"/>
            </a:pPr>
            <a:r>
              <a:rPr lang="en-US" sz="1600"/>
              <a:t>Analytics driven from claims data to identify disease trends and risks in the covered population</a:t>
            </a:r>
          </a:p>
          <a:p>
            <a:pPr marL="685800" lvl="1" indent="-342900">
              <a:buFont typeface="Arial" panose="020B0604020202020204" pitchFamily="34" charset="0"/>
              <a:buChar char="•"/>
            </a:pPr>
            <a:r>
              <a:rPr lang="en-US" sz="1600"/>
              <a:t>Bundled payment agreements with centers of excellence on specific procedures </a:t>
            </a:r>
          </a:p>
          <a:p>
            <a:pPr marL="685800" lvl="1" indent="-342900">
              <a:buFont typeface="Arial" panose="020B0604020202020204" pitchFamily="34" charset="0"/>
              <a:buChar char="•"/>
            </a:pPr>
            <a:r>
              <a:rPr lang="en-US" sz="1600"/>
              <a:t>Information Therapy program to provide needed education to patients to maximize their ability to understand best practices for their best outcomes</a:t>
            </a:r>
          </a:p>
          <a:p>
            <a:pPr marL="685800" lvl="1" indent="-342900">
              <a:buFont typeface="Arial" panose="020B0604020202020204" pitchFamily="34" charset="0"/>
              <a:buChar char="•"/>
            </a:pPr>
            <a:r>
              <a:rPr lang="en-US" sz="1600"/>
              <a:t>Manage non-FDA approved drugs</a:t>
            </a:r>
          </a:p>
          <a:p>
            <a:endParaRPr lang="en-US"/>
          </a:p>
        </p:txBody>
      </p:sp>
    </p:spTree>
    <p:extLst>
      <p:ext uri="{BB962C8B-B14F-4D97-AF65-F5344CB8AC3E}">
        <p14:creationId xmlns:p14="http://schemas.microsoft.com/office/powerpoint/2010/main" val="249538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0CCD13-4656-E980-C805-03CE0DB0F5C7}"/>
              </a:ext>
            </a:extLst>
          </p:cNvPr>
          <p:cNvSpPr>
            <a:spLocks noGrp="1"/>
          </p:cNvSpPr>
          <p:nvPr>
            <p:ph type="sldNum" sz="quarter" idx="12"/>
          </p:nvPr>
        </p:nvSpPr>
        <p:spPr/>
        <p:txBody>
          <a:bodyPr/>
          <a:lstStyle/>
          <a:p>
            <a:fld id="{7FF590C2-1B32-42D0-A239-64E2457F8356}" type="slidenum">
              <a:rPr lang="en-US" smtClean="0"/>
              <a:t>8</a:t>
            </a:fld>
            <a:endParaRPr lang="en-US"/>
          </a:p>
        </p:txBody>
      </p:sp>
      <p:sp>
        <p:nvSpPr>
          <p:cNvPr id="3" name="Rectangle 2">
            <a:extLst>
              <a:ext uri="{FF2B5EF4-FFF2-40B4-BE49-F238E27FC236}">
                <a16:creationId xmlns:a16="http://schemas.microsoft.com/office/drawing/2014/main" id="{89686D29-EBD7-B6F8-AF91-FBB29FBA74E5}"/>
              </a:ext>
            </a:extLst>
          </p:cNvPr>
          <p:cNvSpPr/>
          <p:nvPr/>
        </p:nvSpPr>
        <p:spPr>
          <a:xfrm>
            <a:off x="167148" y="0"/>
            <a:ext cx="11936362" cy="18681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13BF2D-BCAE-64C6-4D8D-4DA3209617F6}"/>
              </a:ext>
            </a:extLst>
          </p:cNvPr>
          <p:cNvSpPr/>
          <p:nvPr/>
        </p:nvSpPr>
        <p:spPr>
          <a:xfrm rot="16200000">
            <a:off x="-3350343" y="3350341"/>
            <a:ext cx="6858001" cy="15731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9C65A3-591A-0BC8-3701-F55BB0B55156}"/>
              </a:ext>
            </a:extLst>
          </p:cNvPr>
          <p:cNvSpPr/>
          <p:nvPr/>
        </p:nvSpPr>
        <p:spPr>
          <a:xfrm rot="16200000">
            <a:off x="8679426" y="3345426"/>
            <a:ext cx="6858001" cy="16714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0A0D85-9589-64EC-449A-E990B2577406}"/>
              </a:ext>
            </a:extLst>
          </p:cNvPr>
          <p:cNvSpPr/>
          <p:nvPr/>
        </p:nvSpPr>
        <p:spPr>
          <a:xfrm>
            <a:off x="157316" y="6676104"/>
            <a:ext cx="11857703" cy="18189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background with a black square&#10;&#10;Description automatically generated with medium confidence">
            <a:extLst>
              <a:ext uri="{FF2B5EF4-FFF2-40B4-BE49-F238E27FC236}">
                <a16:creationId xmlns:a16="http://schemas.microsoft.com/office/drawing/2014/main" id="{15CE636D-366A-563B-0A65-C88E46F2F81B}"/>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05116" y="367979"/>
            <a:ext cx="1466655" cy="501432"/>
          </a:xfrm>
          <a:prstGeom prst="rect">
            <a:avLst/>
          </a:prstGeom>
          <a:noFill/>
          <a:ln>
            <a:noFill/>
          </a:ln>
        </p:spPr>
      </p:pic>
      <p:sp>
        <p:nvSpPr>
          <p:cNvPr id="10" name="TextBox 9">
            <a:extLst>
              <a:ext uri="{FF2B5EF4-FFF2-40B4-BE49-F238E27FC236}">
                <a16:creationId xmlns:a16="http://schemas.microsoft.com/office/drawing/2014/main" id="{97692925-7259-DB69-A791-38B65E662235}"/>
              </a:ext>
            </a:extLst>
          </p:cNvPr>
          <p:cNvSpPr txBox="1"/>
          <p:nvPr/>
        </p:nvSpPr>
        <p:spPr>
          <a:xfrm>
            <a:off x="873866" y="1243178"/>
            <a:ext cx="10403633" cy="4524315"/>
          </a:xfrm>
          <a:prstGeom prst="rect">
            <a:avLst/>
          </a:prstGeom>
          <a:noFill/>
        </p:spPr>
        <p:txBody>
          <a:bodyPr wrap="square" rtlCol="0">
            <a:spAutoFit/>
          </a:bodyPr>
          <a:lstStyle/>
          <a:p>
            <a:r>
              <a:rPr lang="en-US" b="1" dirty="0"/>
              <a:t>The Marketplace Case for Solutions!</a:t>
            </a:r>
          </a:p>
          <a:p>
            <a:endParaRPr lang="en-US" b="1" dirty="0"/>
          </a:p>
          <a:p>
            <a:pPr marL="285750" indent="-285750">
              <a:buFont typeface="Arial" panose="020B0604020202020204" pitchFamily="34" charset="0"/>
              <a:buChar char="•"/>
            </a:pPr>
            <a:r>
              <a:rPr lang="en-US" dirty="0"/>
              <a:t>The Employee Benefits world is mature in many ways, employers who are large enough to self-fund are a limited marketplace, not a lot of new opportunities come into the market, movement of small fully insured employers to self-funding is best accomplished in cost and risk sharing models that spread risk of catastrophic claims cost.</a:t>
            </a:r>
          </a:p>
          <a:p>
            <a:pPr marL="285750" indent="-285750">
              <a:buFont typeface="Arial" panose="020B0604020202020204" pitchFamily="34" charset="0"/>
              <a:buChar char="•"/>
            </a:pPr>
            <a:r>
              <a:rPr lang="en-US" dirty="0"/>
              <a:t>In many situations the ability to win new business requires a disruptive message to the status quo to get the attention of the decision-makers.</a:t>
            </a:r>
          </a:p>
          <a:p>
            <a:pPr marL="285750" indent="-285750">
              <a:buFont typeface="Arial" panose="020B0604020202020204" pitchFamily="34" charset="0"/>
              <a:buChar char="•"/>
            </a:pPr>
            <a:r>
              <a:rPr lang="en-US" dirty="0"/>
              <a:t>The marketplace is full of cost-saving techniques which individually might make sense for a client, but it is a complicated mess to keep it all straight, Solutions! keeps it simple and effective.</a:t>
            </a:r>
          </a:p>
          <a:p>
            <a:pPr marL="285750" indent="-285750">
              <a:buFont typeface="Arial" panose="020B0604020202020204" pitchFamily="34" charset="0"/>
              <a:buChar char="•"/>
            </a:pPr>
            <a:r>
              <a:rPr lang="en-US" dirty="0"/>
              <a:t>Solutions! is disruptive in that it seeks to change the reliance of the self-funded plan on the traditional model of network/carrier driven fee-for-service medicine.   This change will drive three major outcomes for the employer and the plan:</a:t>
            </a:r>
          </a:p>
          <a:p>
            <a:pPr marL="742950" lvl="1" indent="-285750">
              <a:buFont typeface="Arial" panose="020B0604020202020204" pitchFamily="34" charset="0"/>
              <a:buChar char="•"/>
            </a:pPr>
            <a:r>
              <a:rPr lang="en-US" dirty="0"/>
              <a:t>Lower overall costs for the </a:t>
            </a:r>
            <a:r>
              <a:rPr lang="en-US"/>
              <a:t>plan </a:t>
            </a:r>
            <a:endParaRPr lang="en-US" dirty="0"/>
          </a:p>
          <a:p>
            <a:pPr marL="742950" lvl="1" indent="-285750">
              <a:buFont typeface="Arial" panose="020B0604020202020204" pitchFamily="34" charset="0"/>
              <a:buChar char="•"/>
            </a:pPr>
            <a:r>
              <a:rPr lang="en-US" dirty="0"/>
              <a:t>Enhanced benefits for the people instead of continuing takeaways</a:t>
            </a:r>
          </a:p>
          <a:p>
            <a:pPr marL="742950" lvl="1" indent="-285750">
              <a:buFont typeface="Arial" panose="020B0604020202020204" pitchFamily="34" charset="0"/>
              <a:buChar char="•"/>
            </a:pPr>
            <a:r>
              <a:rPr lang="en-US" dirty="0"/>
              <a:t>Assistance for the plan in meeting its fiduciary responsibilities</a:t>
            </a:r>
          </a:p>
        </p:txBody>
      </p:sp>
    </p:spTree>
    <p:extLst>
      <p:ext uri="{BB962C8B-B14F-4D97-AF65-F5344CB8AC3E}">
        <p14:creationId xmlns:p14="http://schemas.microsoft.com/office/powerpoint/2010/main" val="236143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0CCD13-4656-E980-C805-03CE0DB0F5C7}"/>
              </a:ext>
            </a:extLst>
          </p:cNvPr>
          <p:cNvSpPr>
            <a:spLocks noGrp="1"/>
          </p:cNvSpPr>
          <p:nvPr>
            <p:ph type="sldNum" sz="quarter" idx="12"/>
          </p:nvPr>
        </p:nvSpPr>
        <p:spPr/>
        <p:txBody>
          <a:bodyPr/>
          <a:lstStyle/>
          <a:p>
            <a:fld id="{7FF590C2-1B32-42D0-A239-64E2457F8356}" type="slidenum">
              <a:rPr lang="en-US" smtClean="0"/>
              <a:t>9</a:t>
            </a:fld>
            <a:endParaRPr lang="en-US"/>
          </a:p>
        </p:txBody>
      </p:sp>
      <p:sp>
        <p:nvSpPr>
          <p:cNvPr id="3" name="Rectangle 2">
            <a:extLst>
              <a:ext uri="{FF2B5EF4-FFF2-40B4-BE49-F238E27FC236}">
                <a16:creationId xmlns:a16="http://schemas.microsoft.com/office/drawing/2014/main" id="{89686D29-EBD7-B6F8-AF91-FBB29FBA74E5}"/>
              </a:ext>
            </a:extLst>
          </p:cNvPr>
          <p:cNvSpPr/>
          <p:nvPr/>
        </p:nvSpPr>
        <p:spPr>
          <a:xfrm>
            <a:off x="167148" y="0"/>
            <a:ext cx="11936362" cy="18681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13BF2D-BCAE-64C6-4D8D-4DA3209617F6}"/>
              </a:ext>
            </a:extLst>
          </p:cNvPr>
          <p:cNvSpPr/>
          <p:nvPr/>
        </p:nvSpPr>
        <p:spPr>
          <a:xfrm rot="16200000">
            <a:off x="-3350343" y="3350341"/>
            <a:ext cx="6858001" cy="15731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9C65A3-591A-0BC8-3701-F55BB0B55156}"/>
              </a:ext>
            </a:extLst>
          </p:cNvPr>
          <p:cNvSpPr/>
          <p:nvPr/>
        </p:nvSpPr>
        <p:spPr>
          <a:xfrm rot="16200000">
            <a:off x="8679426" y="3345426"/>
            <a:ext cx="6858001" cy="16714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0A0D85-9589-64EC-449A-E990B2577406}"/>
              </a:ext>
            </a:extLst>
          </p:cNvPr>
          <p:cNvSpPr/>
          <p:nvPr/>
        </p:nvSpPr>
        <p:spPr>
          <a:xfrm>
            <a:off x="157316" y="6676104"/>
            <a:ext cx="11857703" cy="18189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E27D0C08-8496-B158-2BD6-A16812F3BFD6}"/>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9984" y="420232"/>
            <a:ext cx="3012935" cy="899413"/>
          </a:xfrm>
          <a:prstGeom prst="rect">
            <a:avLst/>
          </a:prstGeom>
          <a:noFill/>
          <a:ln>
            <a:noFill/>
          </a:ln>
        </p:spPr>
      </p:pic>
      <p:sp>
        <p:nvSpPr>
          <p:cNvPr id="8" name="TextBox 7">
            <a:extLst>
              <a:ext uri="{FF2B5EF4-FFF2-40B4-BE49-F238E27FC236}">
                <a16:creationId xmlns:a16="http://schemas.microsoft.com/office/drawing/2014/main" id="{D22F1A09-EC77-7F04-5E71-944268A16F09}"/>
              </a:ext>
            </a:extLst>
          </p:cNvPr>
          <p:cNvSpPr txBox="1"/>
          <p:nvPr/>
        </p:nvSpPr>
        <p:spPr>
          <a:xfrm>
            <a:off x="251205" y="935276"/>
            <a:ext cx="6660391" cy="55092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Our Commitment: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many years, the accepted “wisdom” has been that health plan costs will suffer “Trend” increases, and the only defense was to load more costs onto the covered people.  Yet employers have still seen their costs rise year after year.  Those employers who have the willingness to change the model and reduce the control of the traditional carrier/network-based fee-for-service model can set a new lower baseline cost and dramatically reduce “Trend” while giving  their covered people a much better benefits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Take the Next Step</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details, proposals, associated costs, and performance guarantees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contact: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Gerald Blaum at gblaum@innovationprogramsllc.com or call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(484) 818-1006.</a:t>
            </a:r>
          </a:p>
        </p:txBody>
      </p:sp>
      <p:pic>
        <p:nvPicPr>
          <p:cNvPr id="9" name="Picture 8" descr="A piggy bank and stacks of coins&#10;&#10;Description automatically generated">
            <a:extLst>
              <a:ext uri="{FF2B5EF4-FFF2-40B4-BE49-F238E27FC236}">
                <a16:creationId xmlns:a16="http://schemas.microsoft.com/office/drawing/2014/main" id="{F3DBBF0D-59BE-4247-153C-12F2882C476E}"/>
              </a:ext>
            </a:extLst>
          </p:cNvPr>
          <p:cNvPicPr>
            <a:picLocks noChangeAspect="1"/>
          </p:cNvPicPr>
          <p:nvPr/>
        </p:nvPicPr>
        <p:blipFill rotWithShape="1">
          <a:blip r:embed="rId4">
            <a:extLst>
              <a:ext uri="{28A0092B-C50C-407E-A947-70E740481C1C}">
                <a14:useLocalDpi xmlns:a14="http://schemas.microsoft.com/office/drawing/2010/main" val="0"/>
              </a:ext>
            </a:extLst>
          </a:blip>
          <a:srcRect l="3074" t="25973" r="1996" b="25555"/>
          <a:stretch/>
        </p:blipFill>
        <p:spPr>
          <a:xfrm>
            <a:off x="7193604" y="1724271"/>
            <a:ext cx="4531671" cy="2995366"/>
          </a:xfrm>
          <a:prstGeom prst="rect">
            <a:avLst/>
          </a:prstGeom>
        </p:spPr>
      </p:pic>
    </p:spTree>
    <p:extLst>
      <p:ext uri="{BB962C8B-B14F-4D97-AF65-F5344CB8AC3E}">
        <p14:creationId xmlns:p14="http://schemas.microsoft.com/office/powerpoint/2010/main" val="1114681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ackground with footer bar">
  <a:themeElements>
    <a:clrScheme name="Conifer Health Color Palette">
      <a:dk1>
        <a:srgbClr val="000000"/>
      </a:dk1>
      <a:lt1>
        <a:srgbClr val="FFFFFF"/>
      </a:lt1>
      <a:dk2>
        <a:srgbClr val="000000"/>
      </a:dk2>
      <a:lt2>
        <a:srgbClr val="FFFFFF"/>
      </a:lt2>
      <a:accent1>
        <a:srgbClr val="05A1DE"/>
      </a:accent1>
      <a:accent2>
        <a:srgbClr val="F9A319"/>
      </a:accent2>
      <a:accent3>
        <a:srgbClr val="6FBF4C"/>
      </a:accent3>
      <a:accent4>
        <a:srgbClr val="801F73"/>
      </a:accent4>
      <a:accent5>
        <a:srgbClr val="30417B"/>
      </a:accent5>
      <a:accent6>
        <a:srgbClr val="AA1414"/>
      </a:accent6>
      <a:hlink>
        <a:srgbClr val="0000FF"/>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j-lt"/>
          </a:defRPr>
        </a:defPPr>
      </a:lstStyle>
    </a:txDef>
  </a:objectDefaults>
  <a:extraClrSchemeLst/>
  <a:extLst>
    <a:ext uri="{05A4C25C-085E-4340-85A3-A5531E510DB2}">
      <thm15:themeFamily xmlns:thm15="http://schemas.microsoft.com/office/thememl/2012/main" name="Conifer VBC Presentation to XXX_1.12.23" id="{9C37C91A-7BFF-41EA-8023-4393025A236D}" vid="{44E908FE-A46F-4F82-B5A3-4E13986AC1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1A577D0D559249B6111E356AB4E623" ma:contentTypeVersion="15" ma:contentTypeDescription="Create a new document." ma:contentTypeScope="" ma:versionID="df7da7968730d9b83c544195e9cb9c2c">
  <xsd:schema xmlns:xsd="http://www.w3.org/2001/XMLSchema" xmlns:xs="http://www.w3.org/2001/XMLSchema" xmlns:p="http://schemas.microsoft.com/office/2006/metadata/properties" xmlns:ns3="01b8dae3-d3ce-47a1-b3a4-8693a824e616" xmlns:ns4="95e75f6e-c432-45a0-a793-3f52fea9c324" targetNamespace="http://schemas.microsoft.com/office/2006/metadata/properties" ma:root="true" ma:fieldsID="7c9f22ca858fa999890af18849f2b5ea" ns3:_="" ns4:_="">
    <xsd:import namespace="01b8dae3-d3ce-47a1-b3a4-8693a824e616"/>
    <xsd:import namespace="95e75f6e-c432-45a0-a793-3f52fea9c32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_activity"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8dae3-d3ce-47a1-b3a4-8693a824e6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e75f6e-c432-45a0-a793-3f52fea9c32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5e75f6e-c432-45a0-a793-3f52fea9c324" xsi:nil="true"/>
  </documentManagement>
</p:properties>
</file>

<file path=customXml/itemProps1.xml><?xml version="1.0" encoding="utf-8"?>
<ds:datastoreItem xmlns:ds="http://schemas.openxmlformats.org/officeDocument/2006/customXml" ds:itemID="{221D9E47-DDE4-4036-B9EA-B97A27B6E813}">
  <ds:schemaRefs>
    <ds:schemaRef ds:uri="01b8dae3-d3ce-47a1-b3a4-8693a824e616"/>
    <ds:schemaRef ds:uri="95e75f6e-c432-45a0-a793-3f52fea9c3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804DF0A-D21C-45CA-AA8F-C55D47D40E9D}">
  <ds:schemaRefs>
    <ds:schemaRef ds:uri="http://schemas.microsoft.com/sharepoint/v3/contenttype/forms"/>
  </ds:schemaRefs>
</ds:datastoreItem>
</file>

<file path=customXml/itemProps3.xml><?xml version="1.0" encoding="utf-8"?>
<ds:datastoreItem xmlns:ds="http://schemas.openxmlformats.org/officeDocument/2006/customXml" ds:itemID="{4430D9F0-9051-4E18-B32E-56109C2AD074}">
  <ds:schemaRefs>
    <ds:schemaRef ds:uri="http://schemas.microsoft.com/office/infopath/2007/PartnerControls"/>
    <ds:schemaRef ds:uri="http://schemas.microsoft.com/office/2006/documentManagement/types"/>
    <ds:schemaRef ds:uri="01b8dae3-d3ce-47a1-b3a4-8693a824e616"/>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95e75f6e-c432-45a0-a793-3f52fea9c32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Wisp</Template>
  <TotalTime>4443</TotalTime>
  <Words>1178</Words>
  <Application>Microsoft Office PowerPoint</Application>
  <PresentationFormat>Widescreen</PresentationFormat>
  <Paragraphs>180</Paragraphs>
  <Slides>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Calibri Light</vt:lpstr>
      <vt:lpstr>Roboto</vt:lpstr>
      <vt:lpstr>Roboto Light</vt:lpstr>
      <vt:lpstr>Roboto Medium</vt:lpstr>
      <vt:lpstr>Symbol</vt:lpstr>
      <vt:lpstr>Wingdings</vt:lpstr>
      <vt:lpstr>Office Theme</vt:lpstr>
      <vt:lpstr>2_Background with footer bar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Gerry Blaum</dc:creator>
  <cp:lastModifiedBy>Gerry Blaum</cp:lastModifiedBy>
  <cp:revision>4</cp:revision>
  <cp:lastPrinted>2024-04-15T14:38:51Z</cp:lastPrinted>
  <dcterms:created xsi:type="dcterms:W3CDTF">2023-11-10T19:22:39Z</dcterms:created>
  <dcterms:modified xsi:type="dcterms:W3CDTF">2024-05-31T17:22:41Z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0x010100D81A577D0D559249B6111E356AB4E623</vt:lpwstr>
  </property>
</Properties>
</file>